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0"/>
  </p:notesMasterIdLst>
  <p:sldIdLst>
    <p:sldId id="468" r:id="rId3"/>
    <p:sldId id="420" r:id="rId4"/>
    <p:sldId id="429" r:id="rId5"/>
    <p:sldId id="413" r:id="rId6"/>
    <p:sldId id="414" r:id="rId7"/>
    <p:sldId id="553" r:id="rId8"/>
    <p:sldId id="554" r:id="rId9"/>
    <p:sldId id="415" r:id="rId10"/>
    <p:sldId id="421" r:id="rId11"/>
    <p:sldId id="438" r:id="rId12"/>
    <p:sldId id="582" r:id="rId13"/>
    <p:sldId id="598" r:id="rId14"/>
    <p:sldId id="597" r:id="rId15"/>
    <p:sldId id="434" r:id="rId16"/>
    <p:sldId id="435" r:id="rId17"/>
    <p:sldId id="436" r:id="rId18"/>
    <p:sldId id="439" r:id="rId19"/>
    <p:sldId id="440" r:id="rId20"/>
    <p:sldId id="443" r:id="rId21"/>
    <p:sldId id="444" r:id="rId22"/>
    <p:sldId id="445" r:id="rId23"/>
    <p:sldId id="448" r:id="rId24"/>
    <p:sldId id="430" r:id="rId25"/>
    <p:sldId id="452" r:id="rId26"/>
    <p:sldId id="462" r:id="rId27"/>
    <p:sldId id="469" r:id="rId28"/>
    <p:sldId id="544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FFFF00"/>
    <a:srgbClr val="003399"/>
    <a:srgbClr val="0033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5221" autoAdjust="0"/>
  </p:normalViewPr>
  <p:slideViewPr>
    <p:cSldViewPr>
      <p:cViewPr varScale="1">
        <p:scale>
          <a:sx n="105" d="100"/>
          <a:sy n="105" d="100"/>
        </p:scale>
        <p:origin x="1218" y="78"/>
      </p:cViewPr>
      <p:guideLst>
        <p:guide orient="horz" pos="218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页眉占位符 1024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/>
          </a:p>
        </p:txBody>
      </p:sp>
      <p:sp>
        <p:nvSpPr>
          <p:cNvPr id="10243" name="日期占位符 1024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6" name="幻灯片图像占位符 10243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077" name="文本占位符 1024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46" name="页脚占位符 1024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 dirty="0"/>
            </a:lvl1pPr>
          </a:lstStyle>
          <a:p>
            <a:endParaRPr lang="zh-CN"/>
          </a:p>
        </p:txBody>
      </p:sp>
      <p:sp>
        <p:nvSpPr>
          <p:cNvPr id="10247" name="灯片编号占位符 1024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AF57E8B6-016B-4D32-9419-22D818839D8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/>
          <a:p>
            <a:pPr lvl="0" algn="r" defTabSz="0" eaLnBrk="1" hangingPunct="1">
              <a:spcBef>
                <a:spcPct val="0"/>
              </a:spcBef>
              <a:buClr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17/8/9</a:t>
            </a:r>
          </a:p>
        </p:txBody>
      </p:sp>
      <p:sp>
        <p:nvSpPr>
          <p:cNvPr id="409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 algn="r" defTabSz="0" eaLnBrk="1" hangingPunct="1">
              <a:spcBef>
                <a:spcPct val="0"/>
              </a:spcBef>
              <a:buClr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0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>
              <a:alpha val="100000"/>
            </a:srgbClr>
          </a:solidFill>
        </p:spPr>
      </p:sp>
      <p:sp>
        <p:nvSpPr>
          <p:cNvPr id="4101" name="Rectangl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/>
          <a:lstStyle/>
          <a:p>
            <a:pPr lvl="0"/>
            <a:endParaRPr lang="zh-CN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7E8B6-016B-4D32-9419-22D818839D8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7E8B6-016B-4D32-9419-22D818839D8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20480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5" name="灯片编号占位符 20480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051F8A-4E70-4D0A-8ED2-612C824E1D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0480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5" name="灯片编号占位符 20480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5FB9BD-6C15-4F68-9E72-792C941CB7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5293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0480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5" name="灯片编号占位符 20480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2446E9-A921-4D49-8C9A-C5D702C7A0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20480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4" name="灯片编号占位符 20480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AFA301-2FF1-4993-B1D2-9C41BDE00E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2068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5" name="页脚占位符 2068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2068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EE946-5ED6-46C3-9D17-A2FC06C339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068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5" name="页脚占位符 2068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2068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712F5-5C52-4947-8A59-B82792A725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2068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5" name="页脚占位符 2068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2068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7AC1C-CDF8-465C-A250-35EDE2C8AE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2068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6" name="页脚占位符 2068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2068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E87BB-7D67-4674-B9CF-6CCB967DD4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2068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8" name="页脚占位符 2068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9" name="灯片编号占位符 2068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A3434-A5E9-42DE-8F6B-E7B023B39F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068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4" name="页脚占位符 2068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灯片编号占位符 2068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1B837-5CD9-409A-A93D-00DA1DACA5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068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3" name="页脚占位符 2068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4" name="灯片编号占位符 2068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C3669-C24B-42FD-BE3B-949F8868E8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0480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5" name="灯片编号占位符 20480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B6A198-23A8-453A-952F-8B226C9B1A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068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6" name="页脚占位符 2068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2068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632B1-C972-4A0D-9676-E86CF3FEB8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068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6" name="页脚占位符 2068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2068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1283E-75CA-4FD3-A460-45956B19E14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068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5" name="页脚占位符 2068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2068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B5C-A975-4A25-9249-792D949545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068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5" name="页脚占位符 2068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2068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EEEB0-77E4-499F-B290-06AC1DA054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20480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5" name="灯片编号占位符 20480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18A0C4-FDC2-4E8D-8E63-E49DC9D5E3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20480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6" name="灯片编号占位符 20480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F139D2-CF1D-4131-82AA-BB6272A22D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20480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8" name="灯片编号占位符 20480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608EE5-18DD-4B74-822E-1AB10682D3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0480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4" name="灯片编号占位符 20480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9C5A4D-9167-4136-8542-B98B954381A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0480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3" name="灯片编号占位符 20480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0DE8D4-5A11-4D28-9566-9D9E014502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0480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6" name="灯片编号占位符 20480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5F110-D750-4F9F-93BE-75AEAABB40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0480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6" name="灯片编号占位符 20480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E9E0DF-A139-48EC-9542-F659266363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04801" descr="t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文本占位符 20480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4804" name="日期占位符 204803"/>
          <p:cNvSpPr>
            <a:spLocks noGrp="1"/>
          </p:cNvSpPr>
          <p:nvPr>
            <p:ph type="dt" sz="half" idx="2"/>
          </p:nvPr>
        </p:nvSpPr>
        <p:spPr>
          <a:xfrm>
            <a:off x="179388" y="6597650"/>
            <a:ext cx="1368425" cy="42703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b="1" noProof="1" dirty="0">
                <a:cs typeface="+mn-ea"/>
              </a:defRPr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204805" name="灯片编号占位符 204804"/>
          <p:cNvSpPr>
            <a:spLocks noGrp="1"/>
          </p:cNvSpPr>
          <p:nvPr>
            <p:ph type="sldNum" sz="quarter" idx="4"/>
          </p:nvPr>
        </p:nvSpPr>
        <p:spPr>
          <a:xfrm>
            <a:off x="7740650" y="6597650"/>
            <a:ext cx="1258888" cy="2603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1"/>
            </a:lvl1pPr>
          </a:lstStyle>
          <a:p>
            <a:fld id="{92709123-8669-46A7-841A-731DE7273353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0" name="图片 204805" descr="l3副本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44463"/>
            <a:ext cx="4140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图片 204806" descr="t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49275"/>
            <a:ext cx="91440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图片 204807" descr="t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图片 204808" descr="l3副本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44463"/>
            <a:ext cx="4140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图片 204809" descr="t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49275"/>
            <a:ext cx="91440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684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06850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6852" name="日期占位符 20685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noProof="1" dirty="0">
                <a:cs typeface="+mn-ea"/>
              </a:defRPr>
            </a:lvl1pPr>
          </a:lstStyle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206853" name="页脚占位符 20685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noProof="1" dirty="0"/>
            </a:lvl1pPr>
          </a:lstStyle>
          <a:p>
            <a:endParaRPr lang="zh-CN"/>
          </a:p>
        </p:txBody>
      </p:sp>
      <p:sp>
        <p:nvSpPr>
          <p:cNvPr id="206854" name="灯片编号占位符 20685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466EF46-D8DF-4E5E-A2C9-38173F057A5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/>
          <p:nvPr/>
        </p:nvSpPr>
        <p:spPr>
          <a:xfrm>
            <a:off x="7596188" y="6480175"/>
            <a:ext cx="1476375" cy="3333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>
            <a:lvl1pPr marL="342900" indent="-342900" algn="l" defTabSz="448945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8945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8945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8945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8945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</a:lstStyle>
          <a:p>
            <a:pPr marL="0" lvl="0" indent="0" algn="r" defTabSz="0" eaLnBrk="1" hangingPunct="1">
              <a:spcBef>
                <a:spcPct val="0"/>
              </a:spcBef>
              <a:buClr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en-US" altLang="zh-CN" sz="1400" b="1" dirty="0"/>
              <a:t>1</a:t>
            </a:fld>
            <a:endParaRPr lang="en-US" altLang="zh-CN" sz="1400" b="1" dirty="0"/>
          </a:p>
        </p:txBody>
      </p:sp>
      <p:sp>
        <p:nvSpPr>
          <p:cNvPr id="3079" name="Text Box 6"/>
          <p:cNvSpPr txBox="1"/>
          <p:nvPr/>
        </p:nvSpPr>
        <p:spPr>
          <a:xfrm>
            <a:off x="4952990" y="5338474"/>
            <a:ext cx="4608512" cy="159601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defTabSz="448945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8945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8945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8945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8945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</a:lstStyle>
          <a:p>
            <a:pPr algn="ctr">
              <a:lnSpc>
                <a:spcPct val="80000"/>
              </a:lnSpc>
            </a:pPr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Yang Tao</a:t>
            </a:r>
            <a:endParaRPr lang="en-US" altLang="zh-CN" sz="2400" dirty="0">
              <a:solidFill>
                <a:srgbClr val="00B0F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algn="ctr">
              <a:lnSpc>
                <a:spcPct val="80000"/>
              </a:lnSpc>
            </a:pPr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tsgsuzhou@ruc.edu.cn</a:t>
            </a:r>
          </a:p>
          <a:p>
            <a:pPr algn="ctr">
              <a:lnSpc>
                <a:spcPct val="80000"/>
              </a:lnSpc>
            </a:pPr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taodaniu629@163.com</a:t>
            </a:r>
          </a:p>
          <a:p>
            <a:pPr algn="ctr">
              <a:lnSpc>
                <a:spcPct val="80000"/>
              </a:lnSpc>
            </a:pPr>
            <a:endParaRPr lang="en-US" altLang="zh-CN" sz="2400" b="1" dirty="0">
              <a:solidFill>
                <a:schemeClr val="tx1"/>
              </a:solidFill>
              <a:latin typeface="华文仿宋" panose="02010600040101010101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400569" y="3119827"/>
            <a:ext cx="8497887" cy="4211638"/>
          </a:xfrm>
          <a:prstGeom prst="rect">
            <a:avLst/>
          </a:prstGeom>
        </p:spPr>
        <p:txBody>
          <a:bodyPr lIns="91435" tIns="45718" rIns="91435" bIns="45718" anchor="t"/>
          <a:lstStyle>
            <a:lvl1pPr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br>
              <a:rPr lang="fr-FR" altLang="zh-CN" sz="3400" dirty="0">
                <a:ea typeface="宋体" panose="02010600030101010101" pitchFamily="2" charset="-122"/>
              </a:rPr>
            </a:br>
            <a:br>
              <a:rPr lang="fr-FR" altLang="zh-CN" sz="3400" dirty="0">
                <a:ea typeface="宋体" panose="02010600030101010101" pitchFamily="2" charset="-122"/>
              </a:rPr>
            </a:br>
            <a:br>
              <a:rPr lang="fr-FR" altLang="zh-CN" sz="4800" b="1" dirty="0">
                <a:solidFill>
                  <a:srgbClr val="FF0000"/>
                </a:solidFill>
                <a:ea typeface="宋体" panose="02010600030101010101" pitchFamily="2" charset="-122"/>
              </a:rPr>
            </a:br>
            <a:br>
              <a:rPr lang="fr-FR" altLang="zh-CN" sz="2400" dirty="0">
                <a:solidFill>
                  <a:schemeClr val="bg2"/>
                </a:solidFill>
                <a:ea typeface="宋体" panose="02010600030101010101" pitchFamily="2" charset="-122"/>
              </a:rPr>
            </a:br>
            <a:br>
              <a:rPr lang="fr-FR" altLang="zh-CN" sz="2400" dirty="0">
                <a:solidFill>
                  <a:schemeClr val="bg2"/>
                </a:solidFill>
                <a:ea typeface="宋体" panose="02010600030101010101" pitchFamily="2" charset="-122"/>
              </a:rPr>
            </a:br>
            <a:endParaRPr lang="zh-CN" altLang="fr-FR" sz="2400" b="1" dirty="0">
              <a:solidFill>
                <a:schemeClr val="bg2"/>
              </a:solidFill>
              <a:latin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86376" y="4294205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Cairn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24080" y="4302316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法语数据库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3255B81-1EAD-402E-A31A-6C79C1CFDEA5}"/>
              </a:ext>
            </a:extLst>
          </p:cNvPr>
          <p:cNvSpPr txBox="1"/>
          <p:nvPr/>
        </p:nvSpPr>
        <p:spPr>
          <a:xfrm>
            <a:off x="3733822" y="1401988"/>
            <a:ext cx="2133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+mj-ea"/>
                <a:ea typeface="+mj-ea"/>
              </a:rPr>
              <a:t>第七讲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6CC50D9-CC39-43B2-AD67-DB20144C9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50" y="2184929"/>
            <a:ext cx="4278612" cy="194188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C33E925-FFCB-493D-9F95-3E1F0E09133D}"/>
              </a:ext>
            </a:extLst>
          </p:cNvPr>
          <p:cNvSpPr txBox="1"/>
          <p:nvPr/>
        </p:nvSpPr>
        <p:spPr>
          <a:xfrm>
            <a:off x="5562574" y="136993"/>
            <a:ext cx="2759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C00000"/>
                </a:solidFill>
                <a:latin typeface="+mj-ea"/>
                <a:ea typeface="+mj-ea"/>
              </a:rPr>
              <a:t>资源与服务利用专题培训</a:t>
            </a:r>
            <a:r>
              <a:rPr lang="zh-CN" altLang="en-US" sz="1800" b="1" dirty="0">
                <a:latin typeface="+mj-ea"/>
                <a:ea typeface="+mj-ea"/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6"/>
          <p:cNvSpPr>
            <a:spLocks noChangeArrowheads="1"/>
          </p:cNvSpPr>
          <p:nvPr/>
        </p:nvSpPr>
        <p:spPr bwMode="auto">
          <a:xfrm>
            <a:off x="2054225" y="1905000"/>
            <a:ext cx="5565775" cy="627063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</a:ln>
          <a:effectLst>
            <a:prstShdw prst="shdw17" dist="63500" dir="5400000">
              <a:srgbClr val="5F5F5F"/>
            </a:prstShdw>
          </a:effectLst>
        </p:spPr>
        <p:txBody>
          <a:bodyPr wrap="none" anchor="ctr"/>
          <a:lstStyle/>
          <a:p>
            <a:endParaRPr lang="zh-CN" altLang="zh-CN">
              <a:solidFill>
                <a:srgbClr val="BCBCB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23" name="Rectangle 47"/>
          <p:cNvSpPr>
            <a:spLocks noChangeArrowheads="1"/>
          </p:cNvSpPr>
          <p:nvPr/>
        </p:nvSpPr>
        <p:spPr bwMode="auto">
          <a:xfrm>
            <a:off x="1371600" y="1905000"/>
            <a:ext cx="781050" cy="627063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chemeClr val="accent1"/>
              </a:gs>
              <a:gs pos="100000">
                <a:srgbClr val="576869"/>
              </a:gs>
            </a:gsLst>
            <a:lin ang="0" scaled="1"/>
          </a:gradFill>
          <a:ln w="9525">
            <a:noFill/>
            <a:miter lim="800000"/>
          </a:ln>
          <a:effectLst>
            <a:prstShdw prst="shdw17" dist="63500" dir="5400000">
              <a:srgbClr val="5F5F5F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CN" b="1">
                <a:solidFill>
                  <a:schemeClr val="bg2"/>
                </a:solidFill>
              </a:rPr>
              <a:t>Ⅰ</a:t>
            </a:r>
          </a:p>
        </p:txBody>
      </p:sp>
      <p:sp>
        <p:nvSpPr>
          <p:cNvPr id="5124" name="矩形 216068"/>
          <p:cNvSpPr>
            <a:spLocks noChangeArrowheads="1"/>
          </p:cNvSpPr>
          <p:nvPr/>
        </p:nvSpPr>
        <p:spPr bwMode="auto">
          <a:xfrm>
            <a:off x="2209800" y="2057400"/>
            <a:ext cx="369770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bg2"/>
                </a:solidFill>
              </a:rPr>
              <a:t>数据库简介</a:t>
            </a:r>
            <a:r>
              <a:rPr lang="en-US" altLang="zh-CN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125" name="Rectangle 46"/>
          <p:cNvSpPr>
            <a:spLocks noChangeArrowheads="1"/>
          </p:cNvSpPr>
          <p:nvPr/>
        </p:nvSpPr>
        <p:spPr bwMode="auto">
          <a:xfrm>
            <a:off x="2055813" y="3810000"/>
            <a:ext cx="5568950" cy="627063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</a:ln>
          <a:effectLst>
            <a:prstShdw prst="shdw17" dist="63500" dir="5400000">
              <a:srgbClr val="5F5F5F"/>
            </a:prstShdw>
          </a:effectLst>
        </p:spPr>
        <p:txBody>
          <a:bodyPr wrap="none" anchor="ctr"/>
          <a:lstStyle/>
          <a:p>
            <a:endParaRPr lang="zh-CN" altLang="zh-CN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26" name="Rectangle 47"/>
          <p:cNvSpPr>
            <a:spLocks noChangeArrowheads="1"/>
          </p:cNvSpPr>
          <p:nvPr/>
        </p:nvSpPr>
        <p:spPr bwMode="auto">
          <a:xfrm>
            <a:off x="1371600" y="3810000"/>
            <a:ext cx="782638" cy="627063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chemeClr val="accent1"/>
              </a:gs>
              <a:gs pos="100000">
                <a:srgbClr val="576869"/>
              </a:gs>
            </a:gsLst>
            <a:lin ang="0" scaled="1"/>
          </a:gradFill>
          <a:ln w="9525">
            <a:noFill/>
            <a:miter lim="800000"/>
          </a:ln>
          <a:effectLst>
            <a:prstShdw prst="shdw17" dist="63500" dir="5400000">
              <a:srgbClr val="5F5F5F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CN" b="1">
                <a:solidFill>
                  <a:schemeClr val="bg2"/>
                </a:solidFill>
              </a:rPr>
              <a:t>Ⅲ</a:t>
            </a:r>
          </a:p>
        </p:txBody>
      </p:sp>
      <p:sp>
        <p:nvSpPr>
          <p:cNvPr id="5127" name="矩形 216071"/>
          <p:cNvSpPr>
            <a:spLocks noChangeArrowheads="1"/>
          </p:cNvSpPr>
          <p:nvPr/>
        </p:nvSpPr>
        <p:spPr bwMode="auto">
          <a:xfrm>
            <a:off x="2209800" y="3948499"/>
            <a:ext cx="521493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bg2"/>
                </a:solidFill>
              </a:rPr>
              <a:t>数据库基本检索</a:t>
            </a:r>
            <a:endParaRPr lang="en-US" altLang="zh-CN" b="1" dirty="0">
              <a:solidFill>
                <a:schemeClr val="bg2"/>
              </a:solidFill>
            </a:endParaRPr>
          </a:p>
        </p:txBody>
      </p:sp>
      <p:grpSp>
        <p:nvGrpSpPr>
          <p:cNvPr id="2" name="组合 216072"/>
          <p:cNvGrpSpPr/>
          <p:nvPr/>
        </p:nvGrpSpPr>
        <p:grpSpPr bwMode="auto">
          <a:xfrm>
            <a:off x="1372251" y="2896167"/>
            <a:ext cx="6247077" cy="634512"/>
            <a:chOff x="625" y="1840"/>
            <a:chExt cx="3982" cy="443"/>
          </a:xfrm>
        </p:grpSpPr>
        <p:sp>
          <p:nvSpPr>
            <p:cNvPr id="5129" name="Rectangle 46"/>
            <p:cNvSpPr>
              <a:spLocks noChangeArrowheads="1"/>
            </p:cNvSpPr>
            <p:nvPr/>
          </p:nvSpPr>
          <p:spPr bwMode="auto">
            <a:xfrm>
              <a:off x="1110" y="1840"/>
              <a:ext cx="3497" cy="426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DDDDDD"/>
                </a:gs>
              </a:gsLst>
              <a:lin ang="0" scaled="1"/>
            </a:gradFill>
            <a:ln w="9525">
              <a:noFill/>
              <a:miter lim="800000"/>
            </a:ln>
            <a:effectLst>
              <a:prstShdw prst="shdw17" dist="63500" dir="5400000">
                <a:srgbClr val="5F5F5F"/>
              </a:prstShdw>
            </a:effectLst>
          </p:spPr>
          <p:txBody>
            <a:bodyPr wrap="none" anchor="ctr"/>
            <a:lstStyle/>
            <a:p>
              <a:r>
                <a:rPr lang="zh-CN" altLang="en-US" b="1" dirty="0">
                  <a:solidFill>
                    <a:schemeClr val="tx2"/>
                  </a:solidFill>
                </a:rPr>
                <a:t>数据库使用简介</a:t>
              </a:r>
              <a:endParaRPr lang="en-US" altLang="zh-CN" b="1" dirty="0"/>
            </a:p>
          </p:txBody>
        </p:sp>
        <p:sp>
          <p:nvSpPr>
            <p:cNvPr id="5130" name="Rectangle 47"/>
            <p:cNvSpPr>
              <a:spLocks noChangeArrowheads="1"/>
            </p:cNvSpPr>
            <p:nvPr/>
          </p:nvSpPr>
          <p:spPr bwMode="auto">
            <a:xfrm>
              <a:off x="625" y="1840"/>
              <a:ext cx="485" cy="443"/>
            </a:xfrm>
            <a:prstGeom prst="rect">
              <a:avLst/>
            </a:prstGeom>
            <a:gradFill rotWithShape="1">
              <a:gsLst>
                <a:gs pos="0">
                  <a:srgbClr val="576869"/>
                </a:gs>
                <a:gs pos="50000">
                  <a:schemeClr val="accent1"/>
                </a:gs>
                <a:gs pos="100000">
                  <a:srgbClr val="576869"/>
                </a:gs>
              </a:gsLst>
              <a:lin ang="0" scaled="1"/>
            </a:gradFill>
            <a:ln w="9525">
              <a:noFill/>
              <a:miter lim="800000"/>
            </a:ln>
            <a:effectLst>
              <a:prstShdw prst="shdw17" dist="63500" dir="5400000">
                <a:srgbClr val="5F5F5F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CN" b="1" dirty="0"/>
                <a:t>Ⅱ</a:t>
              </a:r>
            </a:p>
          </p:txBody>
        </p:sp>
      </p:grpSp>
      <p:sp>
        <p:nvSpPr>
          <p:cNvPr id="513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hangingPunct="0"/>
            <a:fld id="{D3836A64-72F0-47F0-83E6-21E200B68B28}" type="datetime1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135" name="灯片编号占位符 2"/>
          <p:cNvSpPr>
            <a:spLocks noGrp="1" noChangeArrowheads="1"/>
          </p:cNvSpPr>
          <p:nvPr>
            <p:ph type="sldNum" sz="quarter" idx="1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fld id="{34C0FB6E-7B07-4D3F-9097-D2DE7F0DC549}" type="slidenum">
              <a:rPr lang="zh-CN" altLang="en-US"/>
              <a:t>10</a:t>
            </a:fld>
            <a:endParaRPr lang="zh-CN" altLang="en-US"/>
          </a:p>
        </p:txBody>
      </p:sp>
      <p:sp>
        <p:nvSpPr>
          <p:cNvPr id="17" name="文本框 230401"/>
          <p:cNvSpPr txBox="1">
            <a:spLocks noChangeArrowheads="1"/>
          </p:cNvSpPr>
          <p:nvPr/>
        </p:nvSpPr>
        <p:spPr bwMode="auto">
          <a:xfrm>
            <a:off x="3352800" y="1219200"/>
            <a:ext cx="2293448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2">
              <a:srgbClr val="708688">
                <a:alpha val="50000"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2400" b="1" dirty="0"/>
              <a:t>CATALOGUES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B6A198-23A8-453A-952F-8B226C9B1AA2}" type="slidenum">
              <a:rPr lang="zh-CN" altLang="en-US"/>
              <a:t>11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4912" y="762070"/>
            <a:ext cx="82200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E56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访问方式：图书馆电子资源统一访问系统</a:t>
            </a:r>
            <a:endParaRPr lang="en-US" altLang="zh-CN" sz="2800" dirty="0">
              <a:solidFill>
                <a:srgbClr val="EE56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rgbClr val="EE56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rgbClr val="EE56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图书馆上线电子资源统一访问系统，读者在通过身份认证后统一访问系统中列出的电子资源</a:t>
            </a:r>
          </a:p>
          <a:p>
            <a:r>
              <a:rPr lang="zh-CN" altLang="en-US" sz="2800" dirty="0">
                <a:solidFill>
                  <a:srgbClr val="EE56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登录方式：①图书馆主页--数据库--校内外统一访问；</a:t>
            </a:r>
          </a:p>
          <a:p>
            <a:r>
              <a:rPr lang="zh-CN" altLang="en-US" sz="2800" dirty="0">
                <a:solidFill>
                  <a:srgbClr val="EE56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登录方式：②直接打开网址http://www.libproxy.ruc.edu.cn。</a:t>
            </a:r>
          </a:p>
          <a:p>
            <a:r>
              <a:rPr lang="zh-CN" altLang="en-US" sz="2800" dirty="0">
                <a:solidFill>
                  <a:srgbClr val="EE56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用本人微人大账号密码登录。</a:t>
            </a:r>
          </a:p>
          <a:p>
            <a:endParaRPr lang="zh-CN" altLang="en-US" sz="2800" dirty="0">
              <a:solidFill>
                <a:srgbClr val="EE56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19090A-2783-49CB-8D9C-3C82C957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A17736-B0ED-4CD3-9267-24C0DE48EC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F139D2-CF1D-4131-82AA-BB6272A22D11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B3C0AB0-B9DD-4D1B-A897-87DE324EE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2" y="889066"/>
            <a:ext cx="7315008" cy="2946323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9144BDE1-8DE3-48B7-8768-34F1A88C68D3}"/>
              </a:ext>
            </a:extLst>
          </p:cNvPr>
          <p:cNvSpPr/>
          <p:nvPr/>
        </p:nvSpPr>
        <p:spPr>
          <a:xfrm>
            <a:off x="3657624" y="2286030"/>
            <a:ext cx="838178" cy="3809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02F2978-9CF3-476B-9D6E-9298F02C72D9}"/>
              </a:ext>
            </a:extLst>
          </p:cNvPr>
          <p:cNvSpPr/>
          <p:nvPr/>
        </p:nvSpPr>
        <p:spPr>
          <a:xfrm>
            <a:off x="5333980" y="3200406"/>
            <a:ext cx="1066772" cy="3809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B2A6A29-0994-4AA2-85FB-C383D77E0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148964"/>
            <a:ext cx="7630590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7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B6A198-23A8-453A-952F-8B226C9B1AA2}" type="slidenum">
              <a:rPr lang="zh-CN" altLang="en-US"/>
              <a:t>13</a:t>
            </a:fld>
            <a:endParaRPr lang="zh-CN" altLang="en-US"/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A7F81BDE-4160-4AAD-AB44-920A7ED840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4" y="635326"/>
            <a:ext cx="8000790" cy="5587347"/>
          </a:xfr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0B1B06E-0373-4A68-BE03-46D422AEA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5" y="2286030"/>
            <a:ext cx="7738639" cy="3128893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B6F9FE7D-AA80-4F7C-AED3-0DB8EEA15441}"/>
              </a:ext>
            </a:extLst>
          </p:cNvPr>
          <p:cNvSpPr/>
          <p:nvPr/>
        </p:nvSpPr>
        <p:spPr>
          <a:xfrm>
            <a:off x="1219288" y="3276604"/>
            <a:ext cx="1219168" cy="457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8250CDE-743A-44D4-9942-636066E3F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38" y="2348907"/>
            <a:ext cx="4563112" cy="4248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0" y="779892"/>
            <a:ext cx="7619800" cy="5346272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B6A198-23A8-453A-952F-8B226C9B1AA2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28811" y="1934885"/>
            <a:ext cx="7162613" cy="1373233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00949" y="4140909"/>
            <a:ext cx="7180950" cy="1982033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7147063" y="3308565"/>
            <a:ext cx="360363" cy="2889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510394" y="3624562"/>
            <a:ext cx="1042987" cy="361950"/>
          </a:xfrm>
          <a:prstGeom prst="rect">
            <a:avLst/>
          </a:prstGeom>
          <a:solidFill>
            <a:srgbClr val="FFFFFF"/>
          </a:solidFill>
          <a:ln w="25400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rgbClr val="EE5612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学科分类</a:t>
            </a:r>
            <a:endParaRPr lang="fr-FR" sz="1600" b="1" dirty="0">
              <a:solidFill>
                <a:srgbClr val="EE5612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467523" y="6280562"/>
            <a:ext cx="1651000" cy="361950"/>
          </a:xfrm>
          <a:prstGeom prst="rect">
            <a:avLst/>
          </a:prstGeom>
          <a:solidFill>
            <a:srgbClr val="FFFFFF"/>
          </a:solidFill>
          <a:ln w="25400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rgbClr val="EE5612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最新出版物推荐</a:t>
            </a:r>
            <a:endParaRPr lang="fr-FR" altLang="zh-CN" sz="1600" b="1" dirty="0">
              <a:solidFill>
                <a:srgbClr val="EE5612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8391338" y="5986030"/>
            <a:ext cx="393467" cy="30205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  <p:bldP spid="10" grpId="1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B6A198-23A8-453A-952F-8B226C9B1AA2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Text Box 1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2133424" y="609674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3600" dirty="0">
                <a:solidFill>
                  <a:srgbClr val="EE5612"/>
                </a:solidFill>
              </a:rPr>
              <a:t>创建个人账号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7" y="1256005"/>
            <a:ext cx="8428067" cy="2477787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486376" y="3259723"/>
            <a:ext cx="1142970" cy="338554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</a:ln>
        </p:spPr>
        <p:txBody>
          <a:bodyPr wrap="square"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sz="1600" b="1" dirty="0">
              <a:solidFill>
                <a:srgbClr val="EE5612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6" y="3872613"/>
            <a:ext cx="7007176" cy="2589521"/>
          </a:xfrm>
          <a:prstGeom prst="rect">
            <a:avLst/>
          </a:prstGeom>
        </p:spPr>
      </p:pic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5181584" y="3598276"/>
            <a:ext cx="838177" cy="51650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B6A198-23A8-453A-952F-8B226C9B1AA2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C53159D-653E-44A5-840D-BF138361F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4" y="709768"/>
            <a:ext cx="7486454" cy="5654275"/>
          </a:xfrm>
          <a:prstGeom prst="rect">
            <a:avLst/>
          </a:prstGeom>
        </p:spPr>
      </p:pic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D2915EC-94F9-4E4B-9FEB-E81832D01602}"/>
              </a:ext>
            </a:extLst>
          </p:cNvPr>
          <p:cNvCxnSpPr/>
          <p:nvPr/>
        </p:nvCxnSpPr>
        <p:spPr>
          <a:xfrm>
            <a:off x="5714970" y="1905040"/>
            <a:ext cx="17525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FFE3C57-F531-4423-B508-BBB3C17CB163}"/>
              </a:ext>
            </a:extLst>
          </p:cNvPr>
          <p:cNvCxnSpPr/>
          <p:nvPr/>
        </p:nvCxnSpPr>
        <p:spPr>
          <a:xfrm>
            <a:off x="5714970" y="2209840"/>
            <a:ext cx="17525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000BFE39-1CA0-4A35-840F-70C2702030E9}"/>
              </a:ext>
            </a:extLst>
          </p:cNvPr>
          <p:cNvCxnSpPr/>
          <p:nvPr/>
        </p:nvCxnSpPr>
        <p:spPr>
          <a:xfrm>
            <a:off x="5714970" y="2895614"/>
            <a:ext cx="17525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" y="930418"/>
            <a:ext cx="7695998" cy="5451332"/>
          </a:xfrm>
          <a:prstGeom prst="rect">
            <a:avLst/>
          </a:prstGeom>
        </p:spPr>
      </p:pic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286500"/>
            <a:ext cx="3905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Line 10"/>
          <p:cNvSpPr>
            <a:spLocks noChangeShapeType="1"/>
          </p:cNvSpPr>
          <p:nvPr/>
        </p:nvSpPr>
        <p:spPr bwMode="auto">
          <a:xfrm flipV="1">
            <a:off x="966787" y="5252858"/>
            <a:ext cx="711200" cy="3571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7" name="Text Box 13"/>
          <p:cNvSpPr txBox="1">
            <a:spLocks noChangeArrowheads="1"/>
          </p:cNvSpPr>
          <p:nvPr/>
        </p:nvSpPr>
        <p:spPr bwMode="auto">
          <a:xfrm>
            <a:off x="0" y="5638742"/>
            <a:ext cx="1428751" cy="369332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6600"/>
            </a:solidFill>
            <a:miter lim="800000"/>
          </a:ln>
        </p:spPr>
        <p:txBody>
          <a:bodyPr wrap="square"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800" b="1" dirty="0">
                <a:solidFill>
                  <a:srgbClr val="EE5612"/>
                </a:solidFill>
              </a:rPr>
              <a:t>点击浏览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7" grpId="1" animBg="1"/>
      <p:bldP spid="44037" grpId="2" animBg="1"/>
      <p:bldP spid="44037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1" y="755804"/>
            <a:ext cx="8355729" cy="5721196"/>
          </a:xfrm>
          <a:prstGeom prst="rect">
            <a:avLst/>
          </a:prstGeom>
        </p:spPr>
      </p:pic>
      <p:pic>
        <p:nvPicPr>
          <p:cNvPr id="450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286500"/>
            <a:ext cx="3905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161737" y="983876"/>
            <a:ext cx="8015475" cy="2445124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6745326" y="3602190"/>
            <a:ext cx="1428750" cy="338137"/>
          </a:xfrm>
          <a:prstGeom prst="rect">
            <a:avLst/>
          </a:prstGeom>
          <a:solidFill>
            <a:srgbClr val="FFFFFF"/>
          </a:solidFill>
          <a:ln w="25400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rgbClr val="EE5612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刊物信息</a:t>
            </a:r>
            <a:endParaRPr lang="fr-FR" altLang="zh-CN" sz="1600" b="1" dirty="0">
              <a:solidFill>
                <a:srgbClr val="EE5612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1828871" y="2590822"/>
            <a:ext cx="2142765" cy="457188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26" y="415738"/>
            <a:ext cx="5153025" cy="1790700"/>
          </a:xfrm>
          <a:prstGeom prst="rect">
            <a:avLst/>
          </a:prstGeom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3928966" y="2133634"/>
            <a:ext cx="262044" cy="4571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3429000"/>
            <a:ext cx="6448425" cy="156019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8319770" y="415925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stCxn id="6" idx="3"/>
          </p:cNvCxnSpPr>
          <p:nvPr/>
        </p:nvCxnSpPr>
        <p:spPr>
          <a:xfrm flipH="1">
            <a:off x="5257800" y="806450"/>
            <a:ext cx="3184525" cy="26225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464945" y="4382770"/>
            <a:ext cx="3716655" cy="368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372235" y="4572000"/>
            <a:ext cx="1811655" cy="1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110"/>
            <a:ext cx="8490585" cy="5660390"/>
          </a:xfrm>
          <a:prstGeom prst="rect">
            <a:avLst/>
          </a:prstGeom>
        </p:spPr>
      </p:pic>
      <p:pic>
        <p:nvPicPr>
          <p:cNvPr id="481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286500"/>
            <a:ext cx="3905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Line 7"/>
          <p:cNvSpPr>
            <a:spLocks noChangeShapeType="1"/>
          </p:cNvSpPr>
          <p:nvPr/>
        </p:nvSpPr>
        <p:spPr bwMode="auto">
          <a:xfrm flipV="1">
            <a:off x="2197735" y="4590415"/>
            <a:ext cx="2215515" cy="127571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5" y="652145"/>
            <a:ext cx="4655185" cy="5634990"/>
          </a:xfrm>
          <a:prstGeom prst="rect">
            <a:avLst/>
          </a:prstGeom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840846" y="6287135"/>
            <a:ext cx="1357312" cy="338137"/>
          </a:xfrm>
          <a:prstGeom prst="rect">
            <a:avLst/>
          </a:prstGeom>
          <a:solidFill>
            <a:srgbClr val="FFFFFF"/>
          </a:solidFill>
          <a:ln w="25400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rgbClr val="EE5612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浏览摘要</a:t>
            </a:r>
            <a:endParaRPr lang="fr-FR" altLang="zh-CN" sz="1600" b="1" dirty="0">
              <a:solidFill>
                <a:srgbClr val="EE5612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1755222" y="6043560"/>
            <a:ext cx="142875" cy="2857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6"/>
          <p:cNvSpPr>
            <a:spLocks noChangeArrowheads="1"/>
          </p:cNvSpPr>
          <p:nvPr/>
        </p:nvSpPr>
        <p:spPr bwMode="auto">
          <a:xfrm>
            <a:off x="2034381" y="1898946"/>
            <a:ext cx="5565775" cy="627063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</a:ln>
          <a:effectLst>
            <a:prstShdw prst="shdw17" dist="63500" dir="5400000">
              <a:srgbClr val="5F5F5F"/>
            </a:prstShdw>
          </a:effectLst>
        </p:spPr>
        <p:txBody>
          <a:bodyPr wrap="none" anchor="ctr"/>
          <a:lstStyle/>
          <a:p>
            <a:endParaRPr lang="zh-CN" altLang="zh-CN">
              <a:solidFill>
                <a:srgbClr val="BCBCB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23" name="Rectangle 47"/>
          <p:cNvSpPr>
            <a:spLocks noChangeArrowheads="1"/>
          </p:cNvSpPr>
          <p:nvPr/>
        </p:nvSpPr>
        <p:spPr bwMode="auto">
          <a:xfrm>
            <a:off x="1371600" y="1905000"/>
            <a:ext cx="781050" cy="627063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chemeClr val="accent1"/>
              </a:gs>
              <a:gs pos="100000">
                <a:srgbClr val="576869"/>
              </a:gs>
            </a:gsLst>
            <a:lin ang="0" scaled="1"/>
          </a:gradFill>
          <a:ln w="9525">
            <a:noFill/>
            <a:miter lim="800000"/>
          </a:ln>
          <a:effectLst>
            <a:prstShdw prst="shdw17" dist="63500" dir="5400000">
              <a:srgbClr val="5F5F5F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CN" b="1"/>
              <a:t>Ⅰ</a:t>
            </a:r>
          </a:p>
        </p:txBody>
      </p:sp>
      <p:sp>
        <p:nvSpPr>
          <p:cNvPr id="5124" name="矩形 216068"/>
          <p:cNvSpPr>
            <a:spLocks noChangeArrowheads="1"/>
          </p:cNvSpPr>
          <p:nvPr/>
        </p:nvSpPr>
        <p:spPr bwMode="auto">
          <a:xfrm>
            <a:off x="2209800" y="2057400"/>
            <a:ext cx="369770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tx2"/>
                </a:solidFill>
              </a:rPr>
              <a:t>数据库简介</a:t>
            </a:r>
            <a:endParaRPr lang="en-US" altLang="zh-CN" b="1" dirty="0">
              <a:solidFill>
                <a:schemeClr val="tx2"/>
              </a:solidFill>
            </a:endParaRPr>
          </a:p>
        </p:txBody>
      </p:sp>
      <p:sp>
        <p:nvSpPr>
          <p:cNvPr id="5125" name="Rectangle 46"/>
          <p:cNvSpPr>
            <a:spLocks noChangeArrowheads="1"/>
          </p:cNvSpPr>
          <p:nvPr/>
        </p:nvSpPr>
        <p:spPr bwMode="auto">
          <a:xfrm>
            <a:off x="2055813" y="3810000"/>
            <a:ext cx="5568950" cy="627063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</a:ln>
          <a:effectLst>
            <a:prstShdw prst="shdw17" dist="63500" dir="5400000">
              <a:srgbClr val="5F5F5F"/>
            </a:prstShdw>
          </a:effectLst>
        </p:spPr>
        <p:txBody>
          <a:bodyPr wrap="none" anchor="ctr"/>
          <a:lstStyle/>
          <a:p>
            <a:endParaRPr lang="zh-CN" altLang="zh-CN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26" name="Rectangle 47"/>
          <p:cNvSpPr>
            <a:spLocks noChangeArrowheads="1"/>
          </p:cNvSpPr>
          <p:nvPr/>
        </p:nvSpPr>
        <p:spPr bwMode="auto">
          <a:xfrm>
            <a:off x="1371600" y="3810000"/>
            <a:ext cx="782638" cy="627063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chemeClr val="accent1"/>
              </a:gs>
              <a:gs pos="100000">
                <a:srgbClr val="576869"/>
              </a:gs>
            </a:gsLst>
            <a:lin ang="0" scaled="1"/>
          </a:gradFill>
          <a:ln w="9525">
            <a:noFill/>
            <a:miter lim="800000"/>
          </a:ln>
          <a:effectLst>
            <a:prstShdw prst="shdw17" dist="63500" dir="5400000">
              <a:srgbClr val="5F5F5F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CN" b="1"/>
              <a:t>Ⅲ</a:t>
            </a:r>
          </a:p>
        </p:txBody>
      </p:sp>
      <p:sp>
        <p:nvSpPr>
          <p:cNvPr id="5127" name="矩形 216071"/>
          <p:cNvSpPr>
            <a:spLocks noChangeArrowheads="1"/>
          </p:cNvSpPr>
          <p:nvPr/>
        </p:nvSpPr>
        <p:spPr bwMode="auto">
          <a:xfrm>
            <a:off x="2209800" y="3948500"/>
            <a:ext cx="521493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tx2"/>
                </a:solidFill>
              </a:rPr>
              <a:t>数据库基本检索</a:t>
            </a:r>
            <a:endParaRPr lang="en-US" altLang="zh-CN" b="1" dirty="0">
              <a:solidFill>
                <a:schemeClr val="tx2"/>
              </a:solidFill>
            </a:endParaRPr>
          </a:p>
        </p:txBody>
      </p:sp>
      <p:grpSp>
        <p:nvGrpSpPr>
          <p:cNvPr id="5128" name="组合 216072"/>
          <p:cNvGrpSpPr/>
          <p:nvPr/>
        </p:nvGrpSpPr>
        <p:grpSpPr bwMode="auto">
          <a:xfrm>
            <a:off x="1372251" y="2896167"/>
            <a:ext cx="6210994" cy="634512"/>
            <a:chOff x="625" y="1840"/>
            <a:chExt cx="3959" cy="443"/>
          </a:xfrm>
        </p:grpSpPr>
        <p:sp>
          <p:nvSpPr>
            <p:cNvPr id="5129" name="Rectangle 46"/>
            <p:cNvSpPr>
              <a:spLocks noChangeArrowheads="1"/>
            </p:cNvSpPr>
            <p:nvPr/>
          </p:nvSpPr>
          <p:spPr bwMode="auto">
            <a:xfrm>
              <a:off x="1087" y="1848"/>
              <a:ext cx="3497" cy="426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DDDDDD"/>
                </a:gs>
              </a:gsLst>
              <a:lin ang="0" scaled="1"/>
            </a:gradFill>
            <a:ln w="9525">
              <a:noFill/>
              <a:miter lim="800000"/>
            </a:ln>
            <a:effectLst>
              <a:prstShdw prst="shdw17" dist="63500" dir="5400000">
                <a:srgbClr val="5F5F5F"/>
              </a:prstShdw>
            </a:effec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chemeClr val="tx2"/>
                  </a:solidFill>
                </a:rPr>
                <a:t> 数据库使用简介</a:t>
              </a:r>
              <a:endParaRPr lang="fr-FR" altLang="zh-CN" b="1" dirty="0">
                <a:solidFill>
                  <a:schemeClr val="tx2"/>
                </a:solidFill>
              </a:endParaRPr>
            </a:p>
            <a:p>
              <a:endParaRPr lang="en-US" altLang="zh-CN" b="1" dirty="0"/>
            </a:p>
          </p:txBody>
        </p:sp>
        <p:sp>
          <p:nvSpPr>
            <p:cNvPr id="5130" name="Rectangle 47"/>
            <p:cNvSpPr>
              <a:spLocks noChangeArrowheads="1"/>
            </p:cNvSpPr>
            <p:nvPr/>
          </p:nvSpPr>
          <p:spPr bwMode="auto">
            <a:xfrm>
              <a:off x="625" y="1840"/>
              <a:ext cx="485" cy="443"/>
            </a:xfrm>
            <a:prstGeom prst="rect">
              <a:avLst/>
            </a:prstGeom>
            <a:gradFill rotWithShape="1">
              <a:gsLst>
                <a:gs pos="0">
                  <a:srgbClr val="576869"/>
                </a:gs>
                <a:gs pos="50000">
                  <a:schemeClr val="accent1"/>
                </a:gs>
                <a:gs pos="100000">
                  <a:srgbClr val="576869"/>
                </a:gs>
              </a:gsLst>
              <a:lin ang="0" scaled="1"/>
            </a:gradFill>
            <a:ln w="9525">
              <a:noFill/>
              <a:miter lim="800000"/>
            </a:ln>
            <a:effectLst>
              <a:prstShdw prst="shdw17" dist="63500" dir="5400000">
                <a:srgbClr val="5F5F5F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CN" b="1" dirty="0"/>
                <a:t>Ⅱ</a:t>
              </a:r>
            </a:p>
          </p:txBody>
        </p:sp>
      </p:grpSp>
      <p:sp>
        <p:nvSpPr>
          <p:cNvPr id="513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76318" y="6095930"/>
            <a:ext cx="1368425" cy="427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hangingPunct="0"/>
            <a:fld id="{D3836A64-72F0-47F0-83E6-21E200B68B28}" type="datetime1">
              <a:rPr lang="zh-CN" altLang="en-US" smtClean="0"/>
              <a:t>2020/10/12</a:t>
            </a:fld>
            <a:endParaRPr lang="zh-CN" altLang="en-US" dirty="0"/>
          </a:p>
        </p:txBody>
      </p:sp>
      <p:sp>
        <p:nvSpPr>
          <p:cNvPr id="5135" name="灯片编号占位符 2"/>
          <p:cNvSpPr>
            <a:spLocks noGrp="1" noChangeArrowheads="1"/>
          </p:cNvSpPr>
          <p:nvPr>
            <p:ph type="sldNum" sz="quarter" idx="1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fld id="{34C0FB6E-7B07-4D3F-9097-D2DE7F0DC549}" type="slidenum">
              <a:rPr lang="zh-CN" altLang="en-US"/>
              <a:t>2</a:t>
            </a:fld>
            <a:endParaRPr lang="zh-CN" altLang="en-US"/>
          </a:p>
        </p:txBody>
      </p:sp>
      <p:sp>
        <p:nvSpPr>
          <p:cNvPr id="17" name="文本框 230401"/>
          <p:cNvSpPr txBox="1">
            <a:spLocks noChangeArrowheads="1"/>
          </p:cNvSpPr>
          <p:nvPr/>
        </p:nvSpPr>
        <p:spPr bwMode="auto">
          <a:xfrm>
            <a:off x="3352800" y="1219200"/>
            <a:ext cx="2293448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2">
              <a:srgbClr val="708688">
                <a:alpha val="50000"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2400" b="1" dirty="0"/>
              <a:t>CATALOGUES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" y="619760"/>
            <a:ext cx="8502015" cy="5857240"/>
          </a:xfrm>
          <a:prstGeom prst="rect">
            <a:avLst/>
          </a:prstGeom>
        </p:spPr>
      </p:pic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286500"/>
            <a:ext cx="3905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Line 7"/>
          <p:cNvSpPr>
            <a:spLocks noChangeShapeType="1"/>
          </p:cNvSpPr>
          <p:nvPr/>
        </p:nvSpPr>
        <p:spPr bwMode="auto">
          <a:xfrm flipV="1">
            <a:off x="3382651" y="6238875"/>
            <a:ext cx="142875" cy="2857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2302544" y="6477162"/>
            <a:ext cx="1357313" cy="338137"/>
          </a:xfrm>
          <a:prstGeom prst="rect">
            <a:avLst/>
          </a:prstGeom>
          <a:solidFill>
            <a:srgbClr val="FFFFFF"/>
          </a:solidFill>
          <a:ln w="25400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rgbClr val="EE5612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查看文章</a:t>
            </a:r>
            <a:endParaRPr lang="fr-FR" altLang="zh-CN" sz="1600" b="1" dirty="0">
              <a:solidFill>
                <a:srgbClr val="EE5612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" y="650749"/>
            <a:ext cx="8492053" cy="5731001"/>
          </a:xfrm>
          <a:prstGeom prst="rect">
            <a:avLst/>
          </a:prstGeom>
        </p:spPr>
      </p:pic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286500"/>
            <a:ext cx="3905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4267209" y="2357438"/>
            <a:ext cx="1752554" cy="614374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191010" y="1938149"/>
            <a:ext cx="1928812" cy="338137"/>
          </a:xfrm>
          <a:prstGeom prst="rect">
            <a:avLst/>
          </a:prstGeom>
          <a:solidFill>
            <a:srgbClr val="FFFFFF"/>
          </a:solidFill>
          <a:ln w="25400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 b="1">
                <a:solidFill>
                  <a:srgbClr val="EE5612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相关主题文章推荐</a:t>
            </a:r>
            <a:endParaRPr lang="en-US" altLang="zh-CN" sz="1600" b="1">
              <a:solidFill>
                <a:srgbClr val="EE5612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607344" y="2357438"/>
            <a:ext cx="2583666" cy="614374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09" name="Text Box 7"/>
          <p:cNvSpPr txBox="1">
            <a:spLocks noChangeArrowheads="1"/>
          </p:cNvSpPr>
          <p:nvPr/>
        </p:nvSpPr>
        <p:spPr bwMode="auto">
          <a:xfrm>
            <a:off x="1990730" y="1929194"/>
            <a:ext cx="1928812" cy="338138"/>
          </a:xfrm>
          <a:prstGeom prst="rect">
            <a:avLst/>
          </a:prstGeom>
          <a:solidFill>
            <a:srgbClr val="FFFFFF"/>
          </a:solidFill>
          <a:ln w="25400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 b="1">
                <a:solidFill>
                  <a:srgbClr val="EE5612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信息快速导航</a:t>
            </a:r>
            <a:endParaRPr lang="en-US" altLang="zh-CN" sz="1600" b="1">
              <a:solidFill>
                <a:srgbClr val="EE5612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45" y="1101058"/>
            <a:ext cx="6189601" cy="5455444"/>
          </a:xfrm>
          <a:prstGeom prst="rect">
            <a:avLst/>
          </a:prstGeom>
        </p:spPr>
      </p:pic>
      <p:sp>
        <p:nvSpPr>
          <p:cNvPr id="57348" name="Line 7"/>
          <p:cNvSpPr>
            <a:spLocks noChangeShapeType="1"/>
          </p:cNvSpPr>
          <p:nvPr/>
        </p:nvSpPr>
        <p:spPr bwMode="auto">
          <a:xfrm flipH="1" flipV="1">
            <a:off x="7903972" y="2707019"/>
            <a:ext cx="273469" cy="388774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7556024" y="3095793"/>
            <a:ext cx="1357312" cy="338137"/>
          </a:xfrm>
          <a:prstGeom prst="rect">
            <a:avLst/>
          </a:prstGeom>
          <a:solidFill>
            <a:srgbClr val="FFFFFF"/>
          </a:solidFill>
          <a:ln w="25400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 b="1">
                <a:solidFill>
                  <a:srgbClr val="EE5612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下载文章</a:t>
            </a:r>
            <a:endParaRPr lang="fr-FR" altLang="zh-CN" sz="1600" b="1">
              <a:solidFill>
                <a:srgbClr val="EE5612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50" name="Line 7"/>
          <p:cNvSpPr>
            <a:spLocks noChangeShapeType="1"/>
          </p:cNvSpPr>
          <p:nvPr/>
        </p:nvSpPr>
        <p:spPr bwMode="auto">
          <a:xfrm flipH="1" flipV="1">
            <a:off x="5967700" y="2040252"/>
            <a:ext cx="2209740" cy="1055349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6" grpId="1" animBg="1"/>
      <p:bldP spid="51207" grpId="0" animBg="1"/>
      <p:bldP spid="51207" grpId="1" animBg="1"/>
      <p:bldP spid="51208" grpId="0" animBg="1"/>
      <p:bldP spid="51208" grpId="1" animBg="1"/>
      <p:bldP spid="51209" grpId="0" animBg="1"/>
      <p:bldP spid="51209" grpId="1" animBg="1"/>
      <p:bldP spid="573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6775C3-A44F-4931-A7F5-8990DE8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" y="1088217"/>
            <a:ext cx="8627807" cy="4681566"/>
          </a:xfrm>
          <a:prstGeom prst="rect">
            <a:avLst/>
          </a:prstGeom>
        </p:spPr>
      </p:pic>
      <p:pic>
        <p:nvPicPr>
          <p:cNvPr id="542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286500"/>
            <a:ext cx="3905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Line 7"/>
          <p:cNvSpPr>
            <a:spLocks noChangeShapeType="1"/>
          </p:cNvSpPr>
          <p:nvPr/>
        </p:nvSpPr>
        <p:spPr bwMode="auto">
          <a:xfrm flipH="1" flipV="1">
            <a:off x="1447882" y="4040507"/>
            <a:ext cx="304792" cy="114104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81" name="Line 7"/>
          <p:cNvSpPr>
            <a:spLocks noChangeShapeType="1"/>
          </p:cNvSpPr>
          <p:nvPr/>
        </p:nvSpPr>
        <p:spPr bwMode="auto">
          <a:xfrm flipV="1">
            <a:off x="1981268" y="3783576"/>
            <a:ext cx="1094297" cy="139797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82" name="Text Box 7"/>
          <p:cNvSpPr txBox="1">
            <a:spLocks noChangeArrowheads="1"/>
          </p:cNvSpPr>
          <p:nvPr/>
        </p:nvSpPr>
        <p:spPr bwMode="auto">
          <a:xfrm>
            <a:off x="228714" y="5181554"/>
            <a:ext cx="2066925" cy="338138"/>
          </a:xfrm>
          <a:prstGeom prst="rect">
            <a:avLst/>
          </a:prstGeom>
          <a:solidFill>
            <a:srgbClr val="FFFFFF"/>
          </a:solidFill>
          <a:ln w="25400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rgbClr val="EE5612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快速跳转至注解</a:t>
            </a:r>
            <a:endParaRPr lang="en-US" altLang="zh-CN" sz="1600" b="1" dirty="0">
              <a:solidFill>
                <a:srgbClr val="EE5612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6"/>
          <p:cNvSpPr>
            <a:spLocks noChangeArrowheads="1"/>
          </p:cNvSpPr>
          <p:nvPr/>
        </p:nvSpPr>
        <p:spPr bwMode="auto">
          <a:xfrm>
            <a:off x="2054225" y="1905000"/>
            <a:ext cx="5565775" cy="627063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</a:ln>
          <a:effectLst>
            <a:prstShdw prst="shdw17" dist="63500" dir="5400000">
              <a:srgbClr val="5F5F5F"/>
            </a:prstShdw>
          </a:effectLst>
        </p:spPr>
        <p:txBody>
          <a:bodyPr wrap="none" anchor="ctr"/>
          <a:lstStyle/>
          <a:p>
            <a:endParaRPr lang="zh-CN" altLang="zh-CN">
              <a:solidFill>
                <a:srgbClr val="BCBCB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23" name="Rectangle 47"/>
          <p:cNvSpPr>
            <a:spLocks noChangeArrowheads="1"/>
          </p:cNvSpPr>
          <p:nvPr/>
        </p:nvSpPr>
        <p:spPr bwMode="auto">
          <a:xfrm>
            <a:off x="1371600" y="1905000"/>
            <a:ext cx="781050" cy="627063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chemeClr val="accent1"/>
              </a:gs>
              <a:gs pos="100000">
                <a:srgbClr val="576869"/>
              </a:gs>
            </a:gsLst>
            <a:lin ang="0" scaled="1"/>
          </a:gradFill>
          <a:ln w="9525">
            <a:noFill/>
            <a:miter lim="800000"/>
          </a:ln>
          <a:effectLst>
            <a:prstShdw prst="shdw17" dist="63500" dir="5400000">
              <a:srgbClr val="5F5F5F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CN" b="1" dirty="0">
                <a:solidFill>
                  <a:schemeClr val="bg2"/>
                </a:solidFill>
              </a:rPr>
              <a:t>Ⅰ</a:t>
            </a:r>
          </a:p>
        </p:txBody>
      </p:sp>
      <p:sp>
        <p:nvSpPr>
          <p:cNvPr id="5124" name="矩形 216068"/>
          <p:cNvSpPr>
            <a:spLocks noChangeArrowheads="1"/>
          </p:cNvSpPr>
          <p:nvPr/>
        </p:nvSpPr>
        <p:spPr bwMode="auto">
          <a:xfrm>
            <a:off x="2209800" y="2057400"/>
            <a:ext cx="369770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bg2"/>
                </a:solidFill>
              </a:rPr>
              <a:t>法语数据库简介</a:t>
            </a:r>
            <a:r>
              <a:rPr lang="en-US" altLang="zh-CN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125" name="Rectangle 46"/>
          <p:cNvSpPr>
            <a:spLocks noChangeArrowheads="1"/>
          </p:cNvSpPr>
          <p:nvPr/>
        </p:nvSpPr>
        <p:spPr bwMode="auto">
          <a:xfrm>
            <a:off x="2055813" y="3810000"/>
            <a:ext cx="5568950" cy="627063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</a:ln>
          <a:effectLst>
            <a:prstShdw prst="shdw17" dist="63500" dir="5400000">
              <a:srgbClr val="5F5F5F"/>
            </a:prstShdw>
          </a:effectLst>
        </p:spPr>
        <p:txBody>
          <a:bodyPr wrap="none" anchor="ctr"/>
          <a:lstStyle/>
          <a:p>
            <a:endParaRPr lang="zh-CN" altLang="zh-CN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26" name="Rectangle 47"/>
          <p:cNvSpPr>
            <a:spLocks noChangeArrowheads="1"/>
          </p:cNvSpPr>
          <p:nvPr/>
        </p:nvSpPr>
        <p:spPr bwMode="auto">
          <a:xfrm>
            <a:off x="1371600" y="3810000"/>
            <a:ext cx="782638" cy="627063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chemeClr val="accent1"/>
              </a:gs>
              <a:gs pos="100000">
                <a:srgbClr val="576869"/>
              </a:gs>
            </a:gsLst>
            <a:lin ang="0" scaled="1"/>
          </a:gradFill>
          <a:ln w="9525">
            <a:noFill/>
            <a:miter lim="800000"/>
          </a:ln>
          <a:effectLst>
            <a:prstShdw prst="shdw17" dist="63500" dir="5400000">
              <a:srgbClr val="5F5F5F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CN" b="1" dirty="0"/>
              <a:t>Ⅲ</a:t>
            </a:r>
          </a:p>
        </p:txBody>
      </p:sp>
      <p:sp>
        <p:nvSpPr>
          <p:cNvPr id="5127" name="矩形 216071"/>
          <p:cNvSpPr>
            <a:spLocks noChangeArrowheads="1"/>
          </p:cNvSpPr>
          <p:nvPr/>
        </p:nvSpPr>
        <p:spPr bwMode="auto">
          <a:xfrm>
            <a:off x="2209800" y="3948500"/>
            <a:ext cx="521493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tx2"/>
                </a:solidFill>
              </a:rPr>
              <a:t>数据库的检索</a:t>
            </a:r>
            <a:endParaRPr lang="en-US" altLang="zh-CN" b="1" dirty="0">
              <a:solidFill>
                <a:schemeClr val="tx2"/>
              </a:solidFill>
            </a:endParaRPr>
          </a:p>
        </p:txBody>
      </p:sp>
      <p:grpSp>
        <p:nvGrpSpPr>
          <p:cNvPr id="2" name="组合 216072"/>
          <p:cNvGrpSpPr/>
          <p:nvPr/>
        </p:nvGrpSpPr>
        <p:grpSpPr bwMode="auto">
          <a:xfrm>
            <a:off x="1372251" y="2896167"/>
            <a:ext cx="6247077" cy="634512"/>
            <a:chOff x="625" y="1840"/>
            <a:chExt cx="3982" cy="443"/>
          </a:xfrm>
        </p:grpSpPr>
        <p:sp>
          <p:nvSpPr>
            <p:cNvPr id="5129" name="Rectangle 46"/>
            <p:cNvSpPr>
              <a:spLocks noChangeArrowheads="1"/>
            </p:cNvSpPr>
            <p:nvPr/>
          </p:nvSpPr>
          <p:spPr bwMode="auto">
            <a:xfrm>
              <a:off x="1110" y="1840"/>
              <a:ext cx="3497" cy="426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DDDDDD"/>
                </a:gs>
              </a:gsLst>
              <a:lin ang="0" scaled="1"/>
            </a:gradFill>
            <a:ln w="9525">
              <a:noFill/>
              <a:miter lim="800000"/>
            </a:ln>
            <a:effectLst>
              <a:prstShdw prst="shdw17" dist="63500" dir="5400000">
                <a:srgbClr val="5F5F5F"/>
              </a:prstShdw>
            </a:effectLst>
          </p:spPr>
          <p:txBody>
            <a:bodyPr wrap="none" anchor="ctr"/>
            <a:lstStyle/>
            <a:p>
              <a:r>
                <a:rPr lang="zh-CN" altLang="en-US" b="1" dirty="0">
                  <a:solidFill>
                    <a:schemeClr val="bg2"/>
                  </a:solidFill>
                </a:rPr>
                <a:t>数据库使用简介</a:t>
              </a:r>
              <a:r>
                <a:rPr lang="en-US" altLang="zh-CN" b="1" dirty="0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5130" name="Rectangle 47"/>
            <p:cNvSpPr>
              <a:spLocks noChangeArrowheads="1"/>
            </p:cNvSpPr>
            <p:nvPr/>
          </p:nvSpPr>
          <p:spPr bwMode="auto">
            <a:xfrm>
              <a:off x="625" y="1840"/>
              <a:ext cx="485" cy="443"/>
            </a:xfrm>
            <a:prstGeom prst="rect">
              <a:avLst/>
            </a:prstGeom>
            <a:gradFill rotWithShape="1">
              <a:gsLst>
                <a:gs pos="0">
                  <a:srgbClr val="576869"/>
                </a:gs>
                <a:gs pos="50000">
                  <a:schemeClr val="accent1"/>
                </a:gs>
                <a:gs pos="100000">
                  <a:srgbClr val="576869"/>
                </a:gs>
              </a:gsLst>
              <a:lin ang="0" scaled="1"/>
            </a:gradFill>
            <a:ln w="9525">
              <a:noFill/>
              <a:miter lim="800000"/>
            </a:ln>
            <a:effectLst>
              <a:prstShdw prst="shdw17" dist="63500" dir="5400000">
                <a:srgbClr val="5F5F5F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CN" b="1" dirty="0">
                  <a:solidFill>
                    <a:schemeClr val="bg2"/>
                  </a:solidFill>
                </a:rPr>
                <a:t>Ⅱ</a:t>
              </a:r>
            </a:p>
          </p:txBody>
        </p:sp>
      </p:grpSp>
      <p:sp>
        <p:nvSpPr>
          <p:cNvPr id="513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hangingPunct="0"/>
            <a:fld id="{D3836A64-72F0-47F0-83E6-21E200B68B28}" type="datetime1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135" name="灯片编号占位符 2"/>
          <p:cNvSpPr>
            <a:spLocks noGrp="1" noChangeArrowheads="1"/>
          </p:cNvSpPr>
          <p:nvPr>
            <p:ph type="sldNum" sz="quarter" idx="1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fld id="{34C0FB6E-7B07-4D3F-9097-D2DE7F0DC549}" type="slidenum">
              <a:rPr lang="zh-CN" altLang="en-US"/>
              <a:t>23</a:t>
            </a:fld>
            <a:endParaRPr lang="zh-CN" altLang="en-US"/>
          </a:p>
        </p:txBody>
      </p:sp>
      <p:sp>
        <p:nvSpPr>
          <p:cNvPr id="17" name="文本框 230401"/>
          <p:cNvSpPr txBox="1">
            <a:spLocks noChangeArrowheads="1"/>
          </p:cNvSpPr>
          <p:nvPr/>
        </p:nvSpPr>
        <p:spPr bwMode="auto">
          <a:xfrm>
            <a:off x="3352800" y="1219200"/>
            <a:ext cx="2293448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2">
              <a:srgbClr val="708688">
                <a:alpha val="50000"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2400" b="1" dirty="0"/>
              <a:t>CATALOGUES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782"/>
            <a:ext cx="9144000" cy="211160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35874" y="720651"/>
            <a:ext cx="2161222" cy="465567"/>
            <a:chOff x="342" y="958"/>
            <a:chExt cx="3403" cy="733"/>
          </a:xfrm>
        </p:grpSpPr>
        <p:sp>
          <p:nvSpPr>
            <p:cNvPr id="59394" name="Text Box 15"/>
            <p:cNvSpPr txBox="1">
              <a:spLocks noChangeArrowheads="1"/>
            </p:cNvSpPr>
            <p:nvPr/>
          </p:nvSpPr>
          <p:spPr bwMode="auto">
            <a:xfrm>
              <a:off x="342" y="958"/>
              <a:ext cx="3403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42620" eaLnBrk="0" hangingPunct="0">
                <a:defRPr sz="3000">
                  <a:solidFill>
                    <a:srgbClr val="000000"/>
                  </a:solidFill>
                  <a:latin typeface="Gill Sans" charset="0"/>
                  <a:ea typeface="微软雅黑" panose="020B0503020204020204" pitchFamily="34" charset="-122"/>
                </a:defRPr>
              </a:lvl1pPr>
              <a:lvl2pPr marL="742950" indent="-285750" defTabSz="642620" eaLnBrk="0" hangingPunct="0">
                <a:defRPr sz="3000">
                  <a:solidFill>
                    <a:srgbClr val="000000"/>
                  </a:solidFill>
                  <a:latin typeface="Gill Sans" charset="0"/>
                  <a:ea typeface="微软雅黑" panose="020B0503020204020204" pitchFamily="34" charset="-122"/>
                </a:defRPr>
              </a:lvl2pPr>
              <a:lvl3pPr marL="1143000" indent="-228600" defTabSz="642620" eaLnBrk="0" hangingPunct="0">
                <a:defRPr sz="3000">
                  <a:solidFill>
                    <a:srgbClr val="000000"/>
                  </a:solidFill>
                  <a:latin typeface="Gill Sans" charset="0"/>
                  <a:ea typeface="微软雅黑" panose="020B0503020204020204" pitchFamily="34" charset="-122"/>
                </a:defRPr>
              </a:lvl3pPr>
              <a:lvl4pPr marL="1600200" indent="-228600" defTabSz="642620" eaLnBrk="0" hangingPunct="0">
                <a:defRPr sz="3000">
                  <a:solidFill>
                    <a:srgbClr val="000000"/>
                  </a:solidFill>
                  <a:latin typeface="Gill Sans" charset="0"/>
                  <a:ea typeface="微软雅黑" panose="020B0503020204020204" pitchFamily="34" charset="-122"/>
                </a:defRPr>
              </a:lvl4pPr>
              <a:lvl5pPr marL="2057400" indent="-228600" defTabSz="642620" eaLnBrk="0" hangingPunct="0">
                <a:defRPr sz="3000">
                  <a:solidFill>
                    <a:srgbClr val="000000"/>
                  </a:solidFill>
                  <a:latin typeface="Gill Sans" charset="0"/>
                  <a:ea typeface="微软雅黑" panose="020B0503020204020204" pitchFamily="34" charset="-122"/>
                </a:defRPr>
              </a:lvl5pPr>
              <a:lvl6pPr marL="2514600" indent="-228600" defTabSz="64262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000">
                  <a:solidFill>
                    <a:srgbClr val="000000"/>
                  </a:solidFill>
                  <a:latin typeface="Gill Sans" charset="0"/>
                  <a:ea typeface="微软雅黑" panose="020B0503020204020204" pitchFamily="34" charset="-122"/>
                </a:defRPr>
              </a:lvl6pPr>
              <a:lvl7pPr marL="2971800" indent="-228600" defTabSz="64262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000">
                  <a:solidFill>
                    <a:srgbClr val="000000"/>
                  </a:solidFill>
                  <a:latin typeface="Gill Sans" charset="0"/>
                  <a:ea typeface="微软雅黑" panose="020B0503020204020204" pitchFamily="34" charset="-122"/>
                </a:defRPr>
              </a:lvl7pPr>
              <a:lvl8pPr marL="3429000" indent="-228600" defTabSz="64262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000">
                  <a:solidFill>
                    <a:srgbClr val="000000"/>
                  </a:solidFill>
                  <a:latin typeface="Gill Sans" charset="0"/>
                  <a:ea typeface="微软雅黑" panose="020B0503020204020204" pitchFamily="34" charset="-122"/>
                </a:defRPr>
              </a:lvl8pPr>
              <a:lvl9pPr marL="3886200" indent="-228600" defTabSz="64262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000">
                  <a:solidFill>
                    <a:srgbClr val="000000"/>
                  </a:solidFill>
                  <a:latin typeface="Gill Sans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EE5612"/>
                  </a:solidFill>
                </a:rPr>
                <a:t>   </a:t>
              </a:r>
              <a:r>
                <a:rPr lang="zh-CN" altLang="en-US" sz="2000" dirty="0">
                  <a:solidFill>
                    <a:schemeClr val="tx1"/>
                  </a:solidFill>
                </a:rPr>
                <a:t>  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一站式检索</a:t>
              </a:r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481" y="1098"/>
              <a:ext cx="351" cy="312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286500"/>
            <a:ext cx="3905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矩形 13"/>
          <p:cNvSpPr>
            <a:spLocks noChangeArrowheads="1"/>
          </p:cNvSpPr>
          <p:nvPr/>
        </p:nvSpPr>
        <p:spPr bwMode="auto">
          <a:xfrm>
            <a:off x="1600278" y="1294880"/>
            <a:ext cx="6186410" cy="1219744"/>
          </a:xfrm>
          <a:prstGeom prst="rect">
            <a:avLst/>
          </a:prstGeom>
          <a:noFill/>
          <a:ln w="254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642620"/>
            <a:endParaRPr lang="zh-CN" alt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826567" y="907185"/>
            <a:ext cx="1662113" cy="306387"/>
          </a:xfrm>
          <a:prstGeom prst="rect">
            <a:avLst/>
          </a:prstGeom>
          <a:solidFill>
            <a:srgbClr val="FFFFFF"/>
          </a:solidFill>
          <a:ln w="25400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400" b="1">
                <a:solidFill>
                  <a:srgbClr val="EE5612"/>
                </a:solidFill>
              </a:rPr>
              <a:t>检索区域</a:t>
            </a:r>
            <a:endParaRPr lang="zh-CN" altLang="fr-FR" sz="1400" b="1">
              <a:solidFill>
                <a:srgbClr val="EE561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1" y="2982798"/>
            <a:ext cx="8708828" cy="3586519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095959" y="1873289"/>
            <a:ext cx="1690729" cy="34416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</a:ln>
        </p:spPr>
        <p:txBody>
          <a:bodyPr wrap="square"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fr-FR" sz="1400" b="1" dirty="0">
              <a:solidFill>
                <a:srgbClr val="EE5612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5712425" y="2125379"/>
            <a:ext cx="1600160" cy="1146969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  <p:bldP spid="59399" grpId="0" animBg="1"/>
      <p:bldP spid="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5" descr="C:\Users\Administrator\AppData\Roaming\Tencent\Users\739945800\QQ\WinTemp\RichOle\)KO0{_8}P6J~QW3}5ZFOM[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1648460"/>
            <a:ext cx="260286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Line 6"/>
          <p:cNvSpPr>
            <a:spLocks noChangeShapeType="1"/>
          </p:cNvSpPr>
          <p:nvPr/>
        </p:nvSpPr>
        <p:spPr bwMode="auto">
          <a:xfrm flipV="1">
            <a:off x="785813" y="1285875"/>
            <a:ext cx="3429000" cy="2286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0660" name="Picture 1" descr="C:\Users\Administrator\AppData\Roaming\Tencent\Users\739945800\QQ\WinTemp\RichOle\3C{}1$QBJ@M}L[$Z65BHX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28625"/>
            <a:ext cx="264318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2" descr="C:\Users\Administrator\AppData\Roaming\Tencent\Users\739945800\QQ\WinTemp\RichOle\G{R(W)N%YUOWHH(_`8[6L@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857500"/>
            <a:ext cx="52863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2286000" y="1785938"/>
            <a:ext cx="1500188" cy="338137"/>
          </a:xfrm>
          <a:prstGeom prst="rect">
            <a:avLst/>
          </a:prstGeom>
          <a:solidFill>
            <a:srgbClr val="FFFFFF"/>
          </a:solidFill>
          <a:ln w="25400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 b="1">
                <a:solidFill>
                  <a:srgbClr val="EE5612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学科</a:t>
            </a:r>
            <a:endParaRPr lang="zh-CN" altLang="fr-FR" sz="1600" b="1">
              <a:solidFill>
                <a:srgbClr val="EE5612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0665" name="Picture 3" descr="C:\Users\Administrator\AppData\Roaming\Tencent\Users\739945800\QQ\WinTemp\RichOle\0O0J[[Y`$VB{SP4TACT]D8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30" y="3455035"/>
            <a:ext cx="3345815" cy="286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6" name="Line 6"/>
          <p:cNvSpPr>
            <a:spLocks noChangeShapeType="1"/>
          </p:cNvSpPr>
          <p:nvPr/>
        </p:nvSpPr>
        <p:spPr bwMode="auto">
          <a:xfrm>
            <a:off x="1753235" y="4498975"/>
            <a:ext cx="3300095" cy="406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67" name="Text Box 6"/>
          <p:cNvSpPr txBox="1">
            <a:spLocks noChangeArrowheads="1"/>
          </p:cNvSpPr>
          <p:nvPr/>
        </p:nvSpPr>
        <p:spPr bwMode="auto">
          <a:xfrm rot="240000">
            <a:off x="2652713" y="4611370"/>
            <a:ext cx="1500187" cy="338138"/>
          </a:xfrm>
          <a:prstGeom prst="rect">
            <a:avLst/>
          </a:prstGeom>
          <a:solidFill>
            <a:srgbClr val="FFFFFF"/>
          </a:solidFill>
          <a:ln w="25400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 b="1">
                <a:solidFill>
                  <a:srgbClr val="EE5612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出版社</a:t>
            </a:r>
            <a:endParaRPr lang="zh-CN" altLang="fr-FR" sz="1600" b="1">
              <a:solidFill>
                <a:srgbClr val="EE5612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05435" y="4343400"/>
            <a:ext cx="1447800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91465" y="3626485"/>
            <a:ext cx="1066165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1896110" y="3455035"/>
            <a:ext cx="2599690" cy="5715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428558" y="3626485"/>
            <a:ext cx="1428750" cy="338138"/>
          </a:xfrm>
          <a:prstGeom prst="rect">
            <a:avLst/>
          </a:prstGeom>
          <a:solidFill>
            <a:srgbClr val="FFFFFF"/>
          </a:solidFill>
          <a:ln w="25400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 b="1">
                <a:solidFill>
                  <a:srgbClr val="EE5612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出版年份</a:t>
            </a:r>
            <a:endParaRPr lang="zh-CN" altLang="fr-FR" sz="1600" b="1">
              <a:solidFill>
                <a:srgbClr val="EE5612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95910" y="3855085"/>
            <a:ext cx="1600200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4" descr="C:\Users\Administrator\AppData\Roaming\Tencent\Users\739945800\QQ\WinTemp\RichOle\6_H1BFVY3NT~CC3JDO8JHB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8" y="5786438"/>
            <a:ext cx="340995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1357630" y="4807585"/>
            <a:ext cx="679450" cy="107124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356995" y="5356860"/>
            <a:ext cx="1714500" cy="338138"/>
          </a:xfrm>
          <a:prstGeom prst="rect">
            <a:avLst/>
          </a:prstGeom>
          <a:solidFill>
            <a:srgbClr val="FFFFFF"/>
          </a:solidFill>
          <a:ln w="25400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 b="1">
                <a:solidFill>
                  <a:srgbClr val="EE5612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出版物文献类型</a:t>
            </a:r>
            <a:endParaRPr lang="zh-CN" altLang="fr-FR" sz="1600" b="1">
              <a:solidFill>
                <a:srgbClr val="EE5612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91465" y="4572635"/>
            <a:ext cx="1730375" cy="2597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nimBg="1"/>
      <p:bldP spid="70667" grpId="0" bldLvl="0" animBg="1"/>
      <p:bldP spid="4" grpId="0" animBg="1"/>
      <p:bldP spid="7" grpId="0" animBg="1"/>
      <p:bldP spid="9" grpId="0" bldLvl="0" animBg="1"/>
      <p:bldP spid="10" grpId="0" bldLvl="0" animBg="1"/>
      <p:bldP spid="13" grpId="0" bldLvl="0" animBg="1"/>
      <p:bldP spid="1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0DE8D4-5A11-4D28-9566-9D9E01450296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18490"/>
            <a:ext cx="6705600" cy="591312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89838" y="3548075"/>
            <a:ext cx="1676356" cy="338137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</a:ln>
        </p:spPr>
        <p:txBody>
          <a:bodyPr wrap="square"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 altLang="zh-CN" sz="1600" b="1" dirty="0">
              <a:solidFill>
                <a:srgbClr val="EE5612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66230" y="3044825"/>
            <a:ext cx="2334260" cy="33528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</a:ln>
        </p:spPr>
        <p:txBody>
          <a:bodyPr wrap="square">
            <a:spAutoFit/>
          </a:bodyPr>
          <a:lstStyle>
            <a:lvl1pPr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1pPr>
            <a:lvl2pPr marL="742950" indent="-28575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2pPr>
            <a:lvl3pPr marL="11430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3pPr>
            <a:lvl4pPr marL="16002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4pPr>
            <a:lvl5pPr marL="2057400" indent="-228600" defTabSz="642620" eaLnBrk="0" hangingPunct="0"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5pPr>
            <a:lvl6pPr marL="25146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6pPr>
            <a:lvl7pPr marL="29718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7pPr>
            <a:lvl8pPr marL="34290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8pPr>
            <a:lvl9pPr marL="3886200" indent="-228600" defTabSz="6426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000">
                <a:solidFill>
                  <a:srgbClr val="000000"/>
                </a:solidFill>
                <a:latin typeface="Gill Sans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rgbClr val="EE5612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关联度最高的几篇文章</a:t>
            </a:r>
            <a:endParaRPr lang="fr-FR" altLang="zh-CN" sz="1600" b="1" dirty="0">
              <a:solidFill>
                <a:srgbClr val="EE5612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7612380" y="3391535"/>
            <a:ext cx="835660" cy="74803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6430645" y="3300095"/>
            <a:ext cx="497840" cy="24828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1590" y="1915795"/>
            <a:ext cx="4065905" cy="4107180"/>
            <a:chOff x="1037" y="3120"/>
            <a:chExt cx="6403" cy="6468"/>
          </a:xfrm>
        </p:grpSpPr>
        <p:sp>
          <p:nvSpPr>
            <p:cNvPr id="62470" name="Line 7"/>
            <p:cNvSpPr>
              <a:spLocks noChangeShapeType="1"/>
            </p:cNvSpPr>
            <p:nvPr/>
          </p:nvSpPr>
          <p:spPr bwMode="auto">
            <a:xfrm flipV="1">
              <a:off x="3120" y="7680"/>
              <a:ext cx="643" cy="115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71" name="Text Box 7"/>
            <p:cNvSpPr txBox="1">
              <a:spLocks noChangeArrowheads="1"/>
            </p:cNvSpPr>
            <p:nvPr/>
          </p:nvSpPr>
          <p:spPr bwMode="auto">
            <a:xfrm>
              <a:off x="1037" y="8836"/>
              <a:ext cx="2726" cy="50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6600"/>
              </a:solidFill>
              <a:miter lim="800000"/>
            </a:ln>
          </p:spPr>
          <p:txBody>
            <a:bodyPr wrap="square">
              <a:spAutoFit/>
            </a:bodyPr>
            <a:lstStyle>
              <a:lvl1pPr defTabSz="642620" eaLnBrk="0" hangingPunct="0">
                <a:defRPr sz="3000">
                  <a:solidFill>
                    <a:srgbClr val="000000"/>
                  </a:solidFill>
                  <a:latin typeface="Gill Sans" charset="0"/>
                  <a:ea typeface="微软雅黑" panose="020B0503020204020204" pitchFamily="34" charset="-122"/>
                </a:defRPr>
              </a:lvl1pPr>
              <a:lvl2pPr marL="742950" indent="-285750" defTabSz="642620" eaLnBrk="0" hangingPunct="0">
                <a:defRPr sz="3000">
                  <a:solidFill>
                    <a:srgbClr val="000000"/>
                  </a:solidFill>
                  <a:latin typeface="Gill Sans" charset="0"/>
                  <a:ea typeface="微软雅黑" panose="020B0503020204020204" pitchFamily="34" charset="-122"/>
                </a:defRPr>
              </a:lvl2pPr>
              <a:lvl3pPr marL="1143000" indent="-228600" defTabSz="642620" eaLnBrk="0" hangingPunct="0">
                <a:defRPr sz="3000">
                  <a:solidFill>
                    <a:srgbClr val="000000"/>
                  </a:solidFill>
                  <a:latin typeface="Gill Sans" charset="0"/>
                  <a:ea typeface="微软雅黑" panose="020B0503020204020204" pitchFamily="34" charset="-122"/>
                </a:defRPr>
              </a:lvl3pPr>
              <a:lvl4pPr marL="1600200" indent="-228600" defTabSz="642620" eaLnBrk="0" hangingPunct="0">
                <a:defRPr sz="3000">
                  <a:solidFill>
                    <a:srgbClr val="000000"/>
                  </a:solidFill>
                  <a:latin typeface="Gill Sans" charset="0"/>
                  <a:ea typeface="微软雅黑" panose="020B0503020204020204" pitchFamily="34" charset="-122"/>
                </a:defRPr>
              </a:lvl4pPr>
              <a:lvl5pPr marL="2057400" indent="-228600" defTabSz="642620" eaLnBrk="0" hangingPunct="0">
                <a:defRPr sz="3000">
                  <a:solidFill>
                    <a:srgbClr val="000000"/>
                  </a:solidFill>
                  <a:latin typeface="Gill Sans" charset="0"/>
                  <a:ea typeface="微软雅黑" panose="020B0503020204020204" pitchFamily="34" charset="-122"/>
                </a:defRPr>
              </a:lvl5pPr>
              <a:lvl6pPr marL="2514600" indent="-228600" defTabSz="64262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000">
                  <a:solidFill>
                    <a:srgbClr val="000000"/>
                  </a:solidFill>
                  <a:latin typeface="Gill Sans" charset="0"/>
                  <a:ea typeface="微软雅黑" panose="020B0503020204020204" pitchFamily="34" charset="-122"/>
                </a:defRPr>
              </a:lvl6pPr>
              <a:lvl7pPr marL="2971800" indent="-228600" defTabSz="64262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000">
                  <a:solidFill>
                    <a:srgbClr val="000000"/>
                  </a:solidFill>
                  <a:latin typeface="Gill Sans" charset="0"/>
                  <a:ea typeface="微软雅黑" panose="020B0503020204020204" pitchFamily="34" charset="-122"/>
                </a:defRPr>
              </a:lvl7pPr>
              <a:lvl8pPr marL="3429000" indent="-228600" defTabSz="64262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000">
                  <a:solidFill>
                    <a:srgbClr val="000000"/>
                  </a:solidFill>
                  <a:latin typeface="Gill Sans" charset="0"/>
                  <a:ea typeface="微软雅黑" panose="020B0503020204020204" pitchFamily="34" charset="-122"/>
                </a:defRPr>
              </a:lvl8pPr>
              <a:lvl9pPr marL="3886200" indent="-228600" defTabSz="64262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000">
                  <a:solidFill>
                    <a:srgbClr val="000000"/>
                  </a:solidFill>
                  <a:latin typeface="Gill Sans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400" b="1">
                  <a:solidFill>
                    <a:srgbClr val="EE5612"/>
                  </a:solidFill>
                </a:rPr>
                <a:t>按照不同字段筛选</a:t>
              </a:r>
              <a:endParaRPr lang="zh-CN" altLang="fr-FR" sz="1400" b="1">
                <a:solidFill>
                  <a:srgbClr val="EE5612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763" y="3120"/>
              <a:ext cx="3677" cy="6468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990694" y="2057436"/>
            <a:ext cx="73580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>
              <a:spcAft>
                <a:spcPts val="140"/>
              </a:spcAft>
            </a:pPr>
            <a:r>
              <a:rPr lang="en-US" altLang="zh-CN" sz="9600" b="1" i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996666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9600" b="1" i="1" cap="all" dirty="0">
                <a:ln w="9000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宋体" panose="02010600030101010101" pitchFamily="2" charset="-122"/>
              </a:rPr>
              <a:t>Merci !</a:t>
            </a:r>
            <a:endParaRPr lang="en-US" altLang="zh-CN" sz="9600" b="1" i="1" dirty="0">
              <a:ln w="9000" cmpd="sng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rgbClr val="996666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宋体" panose="02010600030101010101" pitchFamily="2" charset="-122"/>
            </a:endParaRPr>
          </a:p>
          <a:p>
            <a:pPr algn="ctr">
              <a:spcAft>
                <a:spcPts val="140"/>
              </a:spcAft>
            </a:pPr>
            <a:r>
              <a:rPr lang="zh-CN" altLang="fr-FR" sz="6000" b="1" i="1" dirty="0">
                <a:solidFill>
                  <a:srgbClr val="996666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 </a:t>
            </a:r>
            <a:endParaRPr lang="fr-FR" altLang="zh-CN" sz="6000" b="1" i="1" dirty="0">
              <a:solidFill>
                <a:srgbClr val="996666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57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286500"/>
            <a:ext cx="3905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6"/>
          <p:cNvSpPr>
            <a:spLocks noChangeArrowheads="1"/>
          </p:cNvSpPr>
          <p:nvPr/>
        </p:nvSpPr>
        <p:spPr bwMode="auto">
          <a:xfrm>
            <a:off x="2054225" y="1905000"/>
            <a:ext cx="5565775" cy="627063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</a:ln>
          <a:effectLst>
            <a:prstShdw prst="shdw17" dist="63500" dir="5400000">
              <a:srgbClr val="5F5F5F"/>
            </a:prstShdw>
          </a:effectLst>
        </p:spPr>
        <p:txBody>
          <a:bodyPr wrap="none" anchor="ctr"/>
          <a:lstStyle/>
          <a:p>
            <a:endParaRPr lang="zh-CN" altLang="zh-CN">
              <a:solidFill>
                <a:srgbClr val="BCBCB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23" name="Rectangle 47"/>
          <p:cNvSpPr>
            <a:spLocks noChangeArrowheads="1"/>
          </p:cNvSpPr>
          <p:nvPr/>
        </p:nvSpPr>
        <p:spPr bwMode="auto">
          <a:xfrm>
            <a:off x="1371600" y="1905000"/>
            <a:ext cx="781050" cy="627063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chemeClr val="accent1"/>
              </a:gs>
              <a:gs pos="100000">
                <a:srgbClr val="576869"/>
              </a:gs>
            </a:gsLst>
            <a:lin ang="0" scaled="1"/>
          </a:gradFill>
          <a:ln w="9525">
            <a:noFill/>
            <a:miter lim="800000"/>
          </a:ln>
          <a:effectLst>
            <a:prstShdw prst="shdw17" dist="63500" dir="5400000">
              <a:srgbClr val="5F5F5F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CN" b="1" dirty="0"/>
              <a:t>Ⅰ</a:t>
            </a:r>
          </a:p>
        </p:txBody>
      </p:sp>
      <p:sp>
        <p:nvSpPr>
          <p:cNvPr id="5124" name="矩形 216068"/>
          <p:cNvSpPr>
            <a:spLocks noChangeArrowheads="1"/>
          </p:cNvSpPr>
          <p:nvPr/>
        </p:nvSpPr>
        <p:spPr bwMode="auto">
          <a:xfrm>
            <a:off x="2209800" y="2057400"/>
            <a:ext cx="369770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tx2"/>
                </a:solidFill>
              </a:rPr>
              <a:t>数据库简介</a:t>
            </a:r>
            <a:endParaRPr lang="en-US" altLang="zh-CN" b="1" dirty="0">
              <a:solidFill>
                <a:schemeClr val="tx2"/>
              </a:solidFill>
            </a:endParaRPr>
          </a:p>
        </p:txBody>
      </p:sp>
      <p:sp>
        <p:nvSpPr>
          <p:cNvPr id="5125" name="Rectangle 46"/>
          <p:cNvSpPr>
            <a:spLocks noChangeArrowheads="1"/>
          </p:cNvSpPr>
          <p:nvPr/>
        </p:nvSpPr>
        <p:spPr bwMode="auto">
          <a:xfrm>
            <a:off x="2055813" y="3810000"/>
            <a:ext cx="5568950" cy="627063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</a:ln>
          <a:effectLst>
            <a:prstShdw prst="shdw17" dist="63500" dir="5400000">
              <a:srgbClr val="5F5F5F"/>
            </a:prstShdw>
          </a:effectLst>
        </p:spPr>
        <p:txBody>
          <a:bodyPr wrap="none" anchor="ctr"/>
          <a:lstStyle/>
          <a:p>
            <a:endParaRPr lang="zh-CN" altLang="zh-CN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26" name="Rectangle 47"/>
          <p:cNvSpPr>
            <a:spLocks noChangeArrowheads="1"/>
          </p:cNvSpPr>
          <p:nvPr/>
        </p:nvSpPr>
        <p:spPr bwMode="auto">
          <a:xfrm>
            <a:off x="1371600" y="3810000"/>
            <a:ext cx="782638" cy="627063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chemeClr val="accent1"/>
              </a:gs>
              <a:gs pos="100000">
                <a:srgbClr val="576869"/>
              </a:gs>
            </a:gsLst>
            <a:lin ang="0" scaled="1"/>
          </a:gradFill>
          <a:ln w="9525">
            <a:noFill/>
            <a:miter lim="800000"/>
          </a:ln>
          <a:effectLst>
            <a:prstShdw prst="shdw17" dist="63500" dir="5400000">
              <a:srgbClr val="5F5F5F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CN" b="1" dirty="0">
                <a:solidFill>
                  <a:schemeClr val="bg2"/>
                </a:solidFill>
              </a:rPr>
              <a:t>Ⅲ</a:t>
            </a:r>
          </a:p>
        </p:txBody>
      </p:sp>
      <p:sp>
        <p:nvSpPr>
          <p:cNvPr id="5127" name="矩形 216071"/>
          <p:cNvSpPr>
            <a:spLocks noChangeArrowheads="1"/>
          </p:cNvSpPr>
          <p:nvPr/>
        </p:nvSpPr>
        <p:spPr bwMode="auto">
          <a:xfrm>
            <a:off x="2209800" y="3948499"/>
            <a:ext cx="521493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bg2"/>
                </a:solidFill>
              </a:rPr>
              <a:t>数据库基本检索</a:t>
            </a:r>
            <a:endParaRPr lang="en-US" altLang="zh-CN" b="1" dirty="0">
              <a:solidFill>
                <a:schemeClr val="bg2"/>
              </a:solidFill>
            </a:endParaRPr>
          </a:p>
        </p:txBody>
      </p:sp>
      <p:grpSp>
        <p:nvGrpSpPr>
          <p:cNvPr id="2" name="组合 216072"/>
          <p:cNvGrpSpPr/>
          <p:nvPr/>
        </p:nvGrpSpPr>
        <p:grpSpPr bwMode="auto">
          <a:xfrm>
            <a:off x="1372251" y="2896167"/>
            <a:ext cx="6247077" cy="634512"/>
            <a:chOff x="625" y="1840"/>
            <a:chExt cx="3982" cy="443"/>
          </a:xfrm>
        </p:grpSpPr>
        <p:sp>
          <p:nvSpPr>
            <p:cNvPr id="5129" name="Rectangle 46"/>
            <p:cNvSpPr>
              <a:spLocks noChangeArrowheads="1"/>
            </p:cNvSpPr>
            <p:nvPr/>
          </p:nvSpPr>
          <p:spPr bwMode="auto">
            <a:xfrm>
              <a:off x="1110" y="1840"/>
              <a:ext cx="3497" cy="426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DDDDDD"/>
                </a:gs>
              </a:gsLst>
              <a:lin ang="0" scaled="1"/>
            </a:gradFill>
            <a:ln w="9525">
              <a:noFill/>
              <a:miter lim="800000"/>
            </a:ln>
            <a:effectLst>
              <a:prstShdw prst="shdw17" dist="63500" dir="5400000">
                <a:srgbClr val="5F5F5F"/>
              </a:prstShdw>
            </a:effectLst>
          </p:spPr>
          <p:txBody>
            <a:bodyPr wrap="none" anchor="ctr"/>
            <a:lstStyle/>
            <a:p>
              <a:r>
                <a:rPr lang="zh-CN" altLang="en-US" b="1" dirty="0">
                  <a:solidFill>
                    <a:schemeClr val="bg2"/>
                  </a:solidFill>
                </a:rPr>
                <a:t>数据库使用简介</a:t>
              </a:r>
              <a:r>
                <a:rPr lang="en-US" altLang="zh-CN" b="1" dirty="0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5130" name="Rectangle 47"/>
            <p:cNvSpPr>
              <a:spLocks noChangeArrowheads="1"/>
            </p:cNvSpPr>
            <p:nvPr/>
          </p:nvSpPr>
          <p:spPr bwMode="auto">
            <a:xfrm>
              <a:off x="625" y="1840"/>
              <a:ext cx="485" cy="443"/>
            </a:xfrm>
            <a:prstGeom prst="rect">
              <a:avLst/>
            </a:prstGeom>
            <a:gradFill rotWithShape="1">
              <a:gsLst>
                <a:gs pos="0">
                  <a:srgbClr val="576869"/>
                </a:gs>
                <a:gs pos="50000">
                  <a:schemeClr val="accent1"/>
                </a:gs>
                <a:gs pos="100000">
                  <a:srgbClr val="576869"/>
                </a:gs>
              </a:gsLst>
              <a:lin ang="0" scaled="1"/>
            </a:gradFill>
            <a:ln w="9525">
              <a:noFill/>
              <a:miter lim="800000"/>
            </a:ln>
            <a:effectLst>
              <a:prstShdw prst="shdw17" dist="63500" dir="5400000">
                <a:srgbClr val="5F5F5F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CN" b="1" dirty="0">
                  <a:solidFill>
                    <a:schemeClr val="bg2"/>
                  </a:solidFill>
                </a:rPr>
                <a:t>Ⅱ</a:t>
              </a:r>
            </a:p>
          </p:txBody>
        </p:sp>
      </p:grpSp>
      <p:sp>
        <p:nvSpPr>
          <p:cNvPr id="513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hangingPunct="0"/>
            <a:fld id="{D3836A64-72F0-47F0-83E6-21E200B68B28}" type="datetime1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135" name="灯片编号占位符 2"/>
          <p:cNvSpPr>
            <a:spLocks noGrp="1" noChangeArrowheads="1"/>
          </p:cNvSpPr>
          <p:nvPr>
            <p:ph type="sldNum" sz="quarter" idx="1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fld id="{34C0FB6E-7B07-4D3F-9097-D2DE7F0DC549}" type="slidenum">
              <a:rPr lang="zh-CN" altLang="en-US"/>
              <a:t>3</a:t>
            </a:fld>
            <a:endParaRPr lang="zh-CN" altLang="en-US"/>
          </a:p>
        </p:txBody>
      </p:sp>
      <p:sp>
        <p:nvSpPr>
          <p:cNvPr id="17" name="文本框 230401"/>
          <p:cNvSpPr txBox="1">
            <a:spLocks noChangeArrowheads="1"/>
          </p:cNvSpPr>
          <p:nvPr/>
        </p:nvSpPr>
        <p:spPr bwMode="auto">
          <a:xfrm>
            <a:off x="3352800" y="1219200"/>
            <a:ext cx="2293448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2">
              <a:srgbClr val="708688">
                <a:alpha val="50000"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2400" b="1" dirty="0"/>
              <a:t>CATALOGUES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B6A198-23A8-453A-952F-8B226C9B1AA2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38906" y="746953"/>
            <a:ext cx="8229600" cy="5364093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zh-CN" altLang="fr-FR" b="1" dirty="0">
                <a:latin typeface="+mn-ea"/>
              </a:rPr>
              <a:t>一、</a:t>
            </a:r>
            <a:r>
              <a:rPr lang="fr-FR" altLang="zh-CN" b="1" dirty="0">
                <a:latin typeface="+mn-ea"/>
              </a:rPr>
              <a:t>Cairn</a:t>
            </a:r>
            <a:r>
              <a:rPr lang="zh-CN" altLang="fr-FR" b="1" dirty="0">
                <a:latin typeface="+mn-ea"/>
              </a:rPr>
              <a:t>数据库背景</a:t>
            </a:r>
            <a:r>
              <a:rPr lang="zh-CN" altLang="en-US" b="1" dirty="0">
                <a:latin typeface="+mn-ea"/>
              </a:rPr>
              <a:t>简介</a:t>
            </a:r>
            <a:endParaRPr lang="en-US" altLang="zh-CN" b="1" dirty="0">
              <a:latin typeface="+mn-ea"/>
            </a:endParaRPr>
          </a:p>
          <a:p>
            <a:pPr algn="l" eaLnBrk="1" hangingPunct="1"/>
            <a:endParaRPr lang="en-US" altLang="zh-CN" sz="2400" i="1" dirty="0">
              <a:ea typeface="宋体" panose="02010600030101010101" pitchFamily="2" charset="-122"/>
            </a:endParaRPr>
          </a:p>
          <a:p>
            <a:pPr algn="l" eaLnBrk="1" hangingPunct="1"/>
            <a:endParaRPr lang="fr-FR" altLang="zh-CN" sz="2400" dirty="0">
              <a:solidFill>
                <a:schemeClr val="bg2"/>
              </a:solidFill>
              <a:ea typeface="宋体" panose="02010600030101010101" pitchFamily="2" charset="-122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08" y="787400"/>
            <a:ext cx="8229600" cy="736650"/>
          </a:xfrm>
        </p:spPr>
        <p:txBody>
          <a:bodyPr/>
          <a:lstStyle/>
          <a:p>
            <a:pPr algn="l" eaLnBrk="1" hangingPunct="1"/>
            <a:br>
              <a:rPr lang="en-US" altLang="zh-CN" sz="2400" i="1" dirty="0">
                <a:solidFill>
                  <a:schemeClr val="bg2"/>
                </a:solidFill>
                <a:ea typeface="宋体" panose="02010600030101010101" pitchFamily="2" charset="-122"/>
              </a:rPr>
            </a:br>
            <a:endParaRPr lang="fr-FR" altLang="zh-CN" sz="2400" dirty="0">
              <a:solidFill>
                <a:schemeClr val="bg2"/>
              </a:solidFill>
              <a:ea typeface="宋体" panose="02010600030101010101" pitchFamily="2" charset="-122"/>
            </a:endParaRPr>
          </a:p>
        </p:txBody>
      </p:sp>
      <p:sp>
        <p:nvSpPr>
          <p:cNvPr id="8" name="Rectangle 3"/>
          <p:cNvSpPr txBox="1"/>
          <p:nvPr/>
        </p:nvSpPr>
        <p:spPr>
          <a:xfrm>
            <a:off x="997139" y="1778343"/>
            <a:ext cx="7929563" cy="4429125"/>
          </a:xfrm>
          <a:prstGeom prst="rect">
            <a:avLst/>
          </a:prstGeom>
          <a:noFill/>
          <a:ln w="12700">
            <a:noFill/>
          </a:ln>
        </p:spPr>
        <p:txBody>
          <a:bodyPr lIns="64291" tIns="32146" rIns="64291" bIns="32146"/>
          <a:lstStyle/>
          <a:p>
            <a:pPr marL="492125" indent="-503555">
              <a:spcAft>
                <a:spcPts val="140"/>
              </a:spcAft>
              <a:defRPr/>
            </a:pPr>
            <a:endParaRPr lang="fr-FR" altLang="zh-CN" sz="1800" b="1" noProof="1">
              <a:solidFill>
                <a:srgbClr val="996666"/>
              </a:solidFill>
              <a:latin typeface="Trebuchet MS" panose="020B0603020202020204" pitchFamily="34" charset="0"/>
              <a:ea typeface="宋体" panose="02010600030101010101" pitchFamily="2" charset="-122"/>
              <a:sym typeface="+mn-ea"/>
            </a:endParaRPr>
          </a:p>
          <a:p>
            <a:pPr marL="492125" indent="-503555">
              <a:lnSpc>
                <a:spcPct val="90000"/>
              </a:lnSpc>
              <a:spcAft>
                <a:spcPts val="140"/>
              </a:spcAft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altLang="zh-CN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Cairn.info</a:t>
            </a:r>
            <a:r>
              <a:rPr lang="zh-CN" altLang="en-US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成立于</a:t>
            </a:r>
            <a:r>
              <a:rPr lang="en-US" altLang="zh-CN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2005</a:t>
            </a:r>
            <a:r>
              <a:rPr lang="zh-CN" altLang="en-US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年，</a:t>
            </a:r>
            <a:r>
              <a:rPr lang="zh-CN" altLang="es-CO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由法国出版社</a:t>
            </a:r>
            <a:r>
              <a:rPr lang="es-CO" altLang="zh-CN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Belin</a:t>
            </a:r>
            <a:r>
              <a:rPr lang="zh-CN" altLang="es-CO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、</a:t>
            </a:r>
            <a:r>
              <a:rPr lang="es-CO" altLang="zh-CN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Eres</a:t>
            </a:r>
            <a:r>
              <a:rPr lang="zh-CN" altLang="es-CO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、</a:t>
            </a:r>
            <a:r>
              <a:rPr lang="es-CO" altLang="zh-CN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La Découverte</a:t>
            </a:r>
            <a:r>
              <a:rPr lang="zh-CN" altLang="es-CO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和比利时出版社</a:t>
            </a:r>
            <a:r>
              <a:rPr lang="es-CO" altLang="zh-CN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De Boeck</a:t>
            </a:r>
            <a:r>
              <a:rPr lang="zh-CN" altLang="es-CO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共同创立，随后有</a:t>
            </a:r>
            <a:r>
              <a:rPr lang="es-CO" altLang="zh-CN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80</a:t>
            </a:r>
            <a:r>
              <a:rPr lang="zh-CN" altLang="es-CO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多家出版社加入。</a:t>
            </a:r>
          </a:p>
          <a:p>
            <a:pPr marL="492125" indent="-503555">
              <a:lnSpc>
                <a:spcPct val="90000"/>
              </a:lnSpc>
              <a:spcAft>
                <a:spcPts val="140"/>
              </a:spcAft>
              <a:buSzPct val="80000"/>
              <a:buFont typeface="Wingdings" panose="05000000000000000000" pitchFamily="2" charset="2"/>
              <a:buChar char="v"/>
              <a:defRPr/>
            </a:pPr>
            <a:endParaRPr lang="es-CO" altLang="zh-CN" sz="1800" b="1" noProof="1">
              <a:latin typeface="Trebuchet MS" panose="020B0603020202020204" pitchFamily="34" charset="0"/>
              <a:ea typeface="宋体" panose="02010600030101010101" pitchFamily="2" charset="-122"/>
              <a:sym typeface="+mn-ea"/>
            </a:endParaRPr>
          </a:p>
          <a:p>
            <a:pPr marL="492125" indent="-503555">
              <a:lnSpc>
                <a:spcPct val="90000"/>
              </a:lnSpc>
              <a:spcAft>
                <a:spcPts val="140"/>
              </a:spcAft>
              <a:buSzPct val="80000"/>
              <a:buFont typeface="Wingdings" panose="05000000000000000000" pitchFamily="2" charset="2"/>
              <a:buChar char="v"/>
              <a:defRPr/>
            </a:pPr>
            <a:r>
              <a:rPr lang="es-CO" altLang="zh-CN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Cairn</a:t>
            </a:r>
            <a:r>
              <a:rPr lang="zh-CN" altLang="es-CO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还与法国公众机构合作，如</a:t>
            </a:r>
            <a:r>
              <a:rPr lang="es-CO" altLang="zh-CN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BnF</a:t>
            </a:r>
            <a:r>
              <a:rPr lang="zh-CN" altLang="en-US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b="1" noProof="1">
                <a:latin typeface="Trebuchet MS" panose="020B0603020202020204" pitchFamily="34" charset="0"/>
                <a:sym typeface="+mn-ea"/>
              </a:rPr>
              <a:t>B</a:t>
            </a:r>
            <a:r>
              <a:rPr lang="en-US" altLang="zh-CN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ibliothèque nationale de France)</a:t>
            </a:r>
            <a:r>
              <a:rPr lang="zh-CN" altLang="es-CO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（</a:t>
            </a:r>
            <a:r>
              <a:rPr lang="es-CO" altLang="zh-CN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Gallica.fr)</a:t>
            </a:r>
            <a:r>
              <a:rPr lang="zh-CN" altLang="es-CO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、</a:t>
            </a:r>
            <a:r>
              <a:rPr lang="es-CO" altLang="zh-CN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the CNRS</a:t>
            </a:r>
            <a:r>
              <a:rPr lang="fr-FR" altLang="zh-CN" b="1" noProof="1">
                <a:latin typeface="Trebuchet MS" panose="020B0603020202020204" pitchFamily="34" charset="0"/>
                <a:sym typeface="+mn-ea"/>
              </a:rPr>
              <a:t> </a:t>
            </a:r>
            <a:r>
              <a:rPr lang="zh-CN" altLang="en-US" b="1" noProof="1">
                <a:latin typeface="Trebuchet MS" panose="020B0603020202020204" pitchFamily="34" charset="0"/>
                <a:sym typeface="+mn-ea"/>
              </a:rPr>
              <a:t>（</a:t>
            </a:r>
            <a:r>
              <a:rPr lang="fr-FR" altLang="zh-CN" b="1" noProof="1">
                <a:latin typeface="Trebuchet MS" panose="020B0603020202020204" pitchFamily="34" charset="0"/>
                <a:sym typeface="+mn-ea"/>
              </a:rPr>
              <a:t>Centre national de la recherche scientifique</a:t>
            </a:r>
            <a:r>
              <a:rPr lang="zh-CN" altLang="en-US" b="1" noProof="1">
                <a:latin typeface="Trebuchet MS" panose="020B0603020202020204" pitchFamily="34" charset="0"/>
                <a:sym typeface="+mn-ea"/>
              </a:rPr>
              <a:t>）</a:t>
            </a:r>
            <a:r>
              <a:rPr lang="zh-CN" altLang="es-CO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（</a:t>
            </a:r>
            <a:r>
              <a:rPr lang="es-CO" altLang="zh-CN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Revues.org)</a:t>
            </a:r>
            <a:r>
              <a:rPr lang="zh-CN" altLang="es-CO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以及法国高等教育部（</a:t>
            </a:r>
            <a:r>
              <a:rPr lang="es-CO" altLang="zh-CN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Press.fr</a:t>
            </a:r>
            <a:r>
              <a:rPr lang="zh-CN" altLang="es-CO" sz="18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）。</a:t>
            </a:r>
            <a:endParaRPr lang="en-US" altLang="zh-CN" sz="1800" b="1" noProof="1">
              <a:latin typeface="Trebuchet MS" panose="020B0603020202020204" pitchFamily="34" charset="0"/>
              <a:ea typeface="宋体" panose="02010600030101010101" pitchFamily="2" charset="-122"/>
              <a:sym typeface="+mn-ea"/>
            </a:endParaRPr>
          </a:p>
          <a:p>
            <a:pPr marL="492125" indent="-503555">
              <a:lnSpc>
                <a:spcPct val="90000"/>
              </a:lnSpc>
              <a:spcAft>
                <a:spcPts val="140"/>
              </a:spcAft>
              <a:buSzPct val="80000"/>
              <a:buFont typeface="Wingdings" panose="05000000000000000000" pitchFamily="2" charset="2"/>
              <a:buChar char="v"/>
              <a:defRPr/>
            </a:pPr>
            <a:endParaRPr lang="en-US" altLang="zh-CN" b="1" noProof="1">
              <a:latin typeface="Trebuchet MS" panose="020B0603020202020204" pitchFamily="34" charset="0"/>
              <a:sym typeface="+mn-ea"/>
            </a:endParaRPr>
          </a:p>
          <a:p>
            <a:pPr>
              <a:lnSpc>
                <a:spcPct val="90000"/>
              </a:lnSpc>
              <a:spcAft>
                <a:spcPts val="140"/>
              </a:spcAft>
              <a:buSzPct val="80000"/>
              <a:defRPr/>
            </a:pPr>
            <a:endParaRPr lang="en-US" altLang="zh-CN" b="1" noProof="1">
              <a:sym typeface="+mn-ea"/>
            </a:endParaRPr>
          </a:p>
          <a:p>
            <a:pPr>
              <a:lnSpc>
                <a:spcPct val="90000"/>
              </a:lnSpc>
              <a:spcAft>
                <a:spcPts val="140"/>
              </a:spcAft>
              <a:buSzPct val="80000"/>
              <a:defRPr/>
            </a:pPr>
            <a:r>
              <a:rPr lang="en-US" altLang="zh-CN" b="1" noProof="1">
                <a:sym typeface="+mn-ea"/>
              </a:rPr>
              <a:t>       </a:t>
            </a:r>
            <a:r>
              <a:rPr lang="zh-CN" altLang="es-CO" sz="1800" b="1" noProof="1">
                <a:ea typeface="宋体" panose="02010600030101010101" pitchFamily="2" charset="-122"/>
                <a:sym typeface="+mn-ea"/>
              </a:rPr>
              <a:t>全球最大的法语</a:t>
            </a:r>
            <a:r>
              <a:rPr lang="zh-CN" altLang="en-US" sz="1800" b="1" noProof="1">
                <a:ea typeface="宋体" panose="02010600030101010101" pitchFamily="2" charset="-122"/>
                <a:sym typeface="+mn-ea"/>
              </a:rPr>
              <a:t>综合</a:t>
            </a:r>
            <a:r>
              <a:rPr lang="zh-CN" altLang="es-CO" sz="1800" b="1" noProof="1">
                <a:ea typeface="宋体" panose="02010600030101010101" pitchFamily="2" charset="-122"/>
                <a:sym typeface="+mn-ea"/>
              </a:rPr>
              <a:t>数据库。</a:t>
            </a:r>
          </a:p>
          <a:p>
            <a:pPr marL="492125" indent="-503555">
              <a:lnSpc>
                <a:spcPct val="90000"/>
              </a:lnSpc>
              <a:spcAft>
                <a:spcPts val="140"/>
              </a:spcAft>
              <a:buSzPct val="80000"/>
              <a:buFont typeface="Wingdings" panose="05000000000000000000" pitchFamily="2" charset="2"/>
              <a:buChar char="v"/>
              <a:defRPr/>
            </a:pPr>
            <a:endParaRPr lang="fr-FR" altLang="zh-CN" sz="1800" b="1" noProof="1">
              <a:solidFill>
                <a:schemeClr val="bg2"/>
              </a:solidFill>
              <a:latin typeface="Trebuchet MS" panose="020B0603020202020204" pitchFamily="34" charset="0"/>
              <a:ea typeface="宋体" panose="02010600030101010101" pitchFamily="2" charset="-122"/>
              <a:sym typeface="+mn-ea"/>
            </a:endParaRPr>
          </a:p>
          <a:p>
            <a:pPr marL="492125" indent="-503555">
              <a:buFont typeface="Wingdings" panose="05000000000000000000" pitchFamily="2" charset="2"/>
              <a:buChar char="v"/>
              <a:defRPr/>
            </a:pPr>
            <a:endParaRPr lang="zh-CN" altLang="fr-FR" sz="1800" b="1" noProof="1">
              <a:solidFill>
                <a:schemeClr val="bg2"/>
              </a:solidFill>
              <a:latin typeface="Trebuchet MS" panose="020B0603020202020204" pitchFamily="34" charset="0"/>
              <a:ea typeface="宋体" panose="02010600030101010101" pitchFamily="2" charset="-122"/>
              <a:sym typeface="+mn-ea"/>
            </a:endParaRPr>
          </a:p>
          <a:p>
            <a:pPr marL="492125" indent="-503555">
              <a:buFont typeface="Wingdings" panose="05000000000000000000" pitchFamily="2" charset="2"/>
              <a:buChar char="v"/>
              <a:defRPr/>
            </a:pPr>
            <a:endParaRPr lang="zh-CN" altLang="fr-FR" sz="1800" b="1" noProof="1">
              <a:solidFill>
                <a:schemeClr val="bg2"/>
              </a:solidFill>
              <a:latin typeface="Trebuchet MS" panose="020B0603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zh-CN" altLang="en-US" sz="1800" b="1" noProof="1">
              <a:solidFill>
                <a:schemeClr val="bg2"/>
              </a:solidFill>
              <a:latin typeface="Trebuchet MS" panose="020B0603020202020204" pitchFamily="34" charset="0"/>
              <a:ea typeface="宋体" panose="02010600030101010101" pitchFamily="2" charset="-122"/>
              <a:sym typeface="+mn-ea"/>
            </a:endParaRPr>
          </a:p>
          <a:p>
            <a:pPr marL="492125" indent="-503555">
              <a:spcAft>
                <a:spcPts val="140"/>
              </a:spcAft>
              <a:buFont typeface="Wingdings" panose="05000000000000000000" pitchFamily="2" charset="2"/>
              <a:buChar char="v"/>
              <a:defRPr/>
            </a:pPr>
            <a:endParaRPr lang="zh-CN" altLang="en-US" sz="1800" b="1" noProof="1">
              <a:solidFill>
                <a:srgbClr val="996666"/>
              </a:solidFill>
              <a:ea typeface="宋体" panose="02010600030101010101" pitchFamily="2" charset="-122"/>
              <a:sym typeface="+mn-ea"/>
            </a:endParaRPr>
          </a:p>
          <a:p>
            <a:pPr marL="492125" lvl="1" indent="-503555">
              <a:lnSpc>
                <a:spcPct val="90000"/>
              </a:lnSpc>
              <a:spcAft>
                <a:spcPts val="275"/>
              </a:spcAft>
              <a:buSzPct val="80000"/>
              <a:buFont typeface="Wingdings" panose="05000000000000000000" pitchFamily="2" charset="2"/>
              <a:buChar char="§"/>
              <a:defRPr/>
            </a:pPr>
            <a:endParaRPr lang="fr-FR" altLang="zh-CN" sz="1800" b="1" noProof="1">
              <a:solidFill>
                <a:srgbClr val="996666"/>
              </a:solidFill>
              <a:ea typeface="宋体" panose="02010600030101010101" pitchFamily="2" charset="-122"/>
              <a:sym typeface="+mn-ea"/>
            </a:endParaRPr>
          </a:p>
          <a:p>
            <a:pPr marL="492125" indent="-503555" algn="ctr">
              <a:defRPr/>
            </a:pPr>
            <a:r>
              <a:rPr lang="en-US" altLang="zh-CN" sz="1800" b="1" noProof="1">
                <a:solidFill>
                  <a:srgbClr val="996666"/>
                </a:solidFill>
                <a:ea typeface="宋体" panose="02010600030101010101" pitchFamily="2" charset="-122"/>
                <a:sym typeface="+mn-ea"/>
              </a:rPr>
              <a:t>                           </a:t>
            </a:r>
            <a:endParaRPr lang="zh-CN" altLang="en-US" sz="1800" b="1" noProof="1">
              <a:solidFill>
                <a:srgbClr val="996666"/>
              </a:solidFill>
              <a:ea typeface="宋体" panose="02010600030101010101" pitchFamily="2" charset="-122"/>
              <a:sym typeface="+mn-ea"/>
            </a:endParaRPr>
          </a:p>
          <a:p>
            <a:pPr marL="492125" indent="-503555" algn="ctr">
              <a:defRPr/>
            </a:pPr>
            <a:endParaRPr lang="fr-FR" altLang="zh-CN" sz="1800" noProof="1">
              <a:solidFill>
                <a:srgbClr val="996666"/>
              </a:solidFill>
              <a:latin typeface="Trebuchet MS" panose="020B0603020202020204" pitchFamily="34" charset="0"/>
              <a:ea typeface="宋体" panose="02010600030101010101" pitchFamily="2" charset="-122"/>
              <a:sym typeface="+mn-ea"/>
            </a:endParaRPr>
          </a:p>
          <a:p>
            <a:pPr marL="492125" lvl="1" indent="-503555">
              <a:lnSpc>
                <a:spcPct val="90000"/>
              </a:lnSpc>
              <a:spcAft>
                <a:spcPts val="275"/>
              </a:spcAft>
              <a:buSzPct val="80000"/>
              <a:defRPr/>
            </a:pPr>
            <a:endParaRPr lang="fr-FR" altLang="zh-CN" sz="1800" noProof="1">
              <a:solidFill>
                <a:srgbClr val="996666"/>
              </a:solidFill>
              <a:latin typeface="Trebuchet MS" panose="020B0603020202020204" pitchFamily="34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00125" y="4830445"/>
            <a:ext cx="7313930" cy="927100"/>
            <a:chOff x="1975" y="7586"/>
            <a:chExt cx="11518" cy="1460"/>
          </a:xfrm>
        </p:grpSpPr>
        <p:pic>
          <p:nvPicPr>
            <p:cNvPr id="11" name="Picture 7" descr="C:\Users\Administrator\Desktop\280px-LogoDeboec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" y="7928"/>
              <a:ext cx="3323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 descr="C:\Users\Administrator\Desktop\logo (2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3" y="7815"/>
              <a:ext cx="3030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6" descr="C:\Users\Administrator\Desktop\logo_editionladecouvert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" y="7586"/>
              <a:ext cx="2975" cy="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8" descr="C:\Users\Administrator\Desktop\logo (1)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" y="7694"/>
              <a:ext cx="1687" cy="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B6A198-23A8-453A-952F-8B226C9B1AA2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Rectangle 3"/>
          <p:cNvSpPr txBox="1">
            <a:spLocks noGrp="1"/>
          </p:cNvSpPr>
          <p:nvPr>
            <p:ph idx="1"/>
          </p:nvPr>
        </p:nvSpPr>
        <p:spPr>
          <a:xfrm>
            <a:off x="700088" y="533476"/>
            <a:ext cx="8280400" cy="4906905"/>
          </a:xfrm>
          <a:prstGeom prst="rect">
            <a:avLst/>
          </a:prstGeom>
          <a:noFill/>
          <a:ln w="12700">
            <a:noFill/>
          </a:ln>
        </p:spPr>
        <p:txBody>
          <a:bodyPr lIns="64291" tIns="32146" rIns="64291" bIns="32146"/>
          <a:lstStyle/>
          <a:p>
            <a:pPr marL="492125" indent="-503555">
              <a:spcAft>
                <a:spcPts val="140"/>
              </a:spcAft>
              <a:defRPr/>
            </a:pPr>
            <a:endParaRPr lang="fr-FR" altLang="zh-CN" sz="1800" b="1" noProof="1">
              <a:solidFill>
                <a:srgbClr val="996666"/>
              </a:solidFill>
              <a:latin typeface="Trebuchet MS" panose="020B0603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90000"/>
              </a:lnSpc>
              <a:spcAft>
                <a:spcPts val="140"/>
              </a:spcAft>
              <a:buSzPct val="80000"/>
              <a:buFont typeface="Wingdings" panose="05000000000000000000" pitchFamily="2" charset="2"/>
              <a:buNone/>
              <a:defRPr/>
            </a:pPr>
            <a:endParaRPr lang="en-US" altLang="zh-CN" sz="1800" b="1" noProof="1">
              <a:solidFill>
                <a:schemeClr val="bg2"/>
              </a:solidFill>
              <a:ea typeface="宋体" panose="02010600030101010101" pitchFamily="2" charset="-122"/>
              <a:sym typeface="+mn-ea"/>
            </a:endParaRPr>
          </a:p>
          <a:p>
            <a:pPr marL="492125" indent="-503555">
              <a:lnSpc>
                <a:spcPct val="90000"/>
              </a:lnSpc>
              <a:spcAft>
                <a:spcPts val="140"/>
              </a:spcAft>
              <a:buSzPct val="80000"/>
              <a:buFont typeface="Wingdings" panose="05000000000000000000" pitchFamily="2" charset="2"/>
              <a:buChar char="v"/>
              <a:defRPr/>
            </a:pPr>
            <a:endParaRPr lang="fr-FR" altLang="zh-CN" sz="1800" b="1" noProof="1">
              <a:solidFill>
                <a:schemeClr val="bg2"/>
              </a:solidFill>
              <a:latin typeface="Trebuchet MS" panose="020B0603020202020204" pitchFamily="34" charset="0"/>
              <a:ea typeface="宋体" panose="02010600030101010101" pitchFamily="2" charset="-122"/>
              <a:sym typeface="+mn-ea"/>
            </a:endParaRPr>
          </a:p>
          <a:p>
            <a:pPr marL="492125" indent="-503555">
              <a:buFont typeface="Wingdings" panose="05000000000000000000" pitchFamily="2" charset="2"/>
              <a:buChar char="v"/>
              <a:defRPr/>
            </a:pPr>
            <a:r>
              <a:rPr lang="zh-CN" altLang="en-US" sz="20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提供高质量法语文献资源，内容涵盖政治学，历史，经济学，管理学，心理学，文学，语言学，哲学，教育学和信息科学等领域。 </a:t>
            </a:r>
            <a:endParaRPr lang="en-US" altLang="zh-CN" sz="2000" b="1" noProof="1">
              <a:latin typeface="Trebuchet MS" panose="020B0603020202020204" pitchFamily="34" charset="0"/>
              <a:ea typeface="宋体" panose="02010600030101010101" pitchFamily="2" charset="-122"/>
              <a:sym typeface="+mn-ea"/>
            </a:endParaRPr>
          </a:p>
          <a:p>
            <a:pPr marL="492125" indent="-503555">
              <a:buFont typeface="Wingdings" panose="05000000000000000000" pitchFamily="2" charset="2"/>
              <a:buChar char="v"/>
              <a:defRPr/>
            </a:pPr>
            <a:endParaRPr lang="fr-FR" altLang="zh-CN" sz="2000" b="1" noProof="1">
              <a:latin typeface="Trebuchet MS" panose="020B0603020202020204" pitchFamily="34" charset="0"/>
              <a:ea typeface="宋体" panose="02010600030101010101" pitchFamily="2" charset="-122"/>
              <a:sym typeface="+mn-ea"/>
            </a:endParaRPr>
          </a:p>
          <a:p>
            <a:pPr marL="492125" indent="-503555">
              <a:buFont typeface="Wingdings" panose="05000000000000000000" pitchFamily="2" charset="2"/>
              <a:buChar char="v"/>
              <a:defRPr/>
            </a:pPr>
            <a:r>
              <a:rPr lang="zh-CN" altLang="fr-FR" sz="20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数据库提供的资源内容</a:t>
            </a:r>
            <a:r>
              <a:rPr lang="zh-CN" altLang="en-US" sz="20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包括</a:t>
            </a:r>
            <a:r>
              <a:rPr lang="en-US" altLang="zh-CN" sz="20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20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类：</a:t>
            </a:r>
          </a:p>
          <a:p>
            <a:pPr marL="949325" lvl="1" indent="-503555">
              <a:buSzPct val="60000"/>
              <a:buFont typeface="Wingdings" panose="05000000000000000000" charset="0"/>
              <a:buChar char=""/>
              <a:defRPr/>
            </a:pPr>
            <a:r>
              <a:rPr lang="zh-CN" altLang="en-US" sz="20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学术期刊</a:t>
            </a:r>
          </a:p>
          <a:p>
            <a:pPr marL="949325" lvl="1" indent="-503555">
              <a:buSzPct val="60000"/>
              <a:buFont typeface="Wingdings" panose="05000000000000000000" charset="0"/>
              <a:buChar char=""/>
              <a:defRPr/>
            </a:pPr>
            <a:r>
              <a:rPr lang="zh-CN" altLang="fr-FR" sz="20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会议录与学术文献集</a:t>
            </a:r>
            <a:r>
              <a:rPr lang="zh-CN" altLang="en-US" sz="20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的电子书</a:t>
            </a:r>
          </a:p>
          <a:p>
            <a:pPr marL="949325" lvl="1" indent="-503555">
              <a:buSzPct val="60000"/>
              <a:buFont typeface="Wingdings" panose="05000000000000000000" charset="0"/>
              <a:buChar char=""/>
              <a:defRPr/>
            </a:pPr>
            <a:r>
              <a:rPr lang="zh-CN" altLang="fr-FR" sz="20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袖珍参考工具书</a:t>
            </a:r>
          </a:p>
          <a:p>
            <a:pPr marL="949325" lvl="1" indent="-503555">
              <a:buSzPct val="60000"/>
              <a:buFont typeface="Wingdings" panose="05000000000000000000" charset="0"/>
              <a:buChar char=""/>
              <a:defRPr/>
            </a:pPr>
            <a:r>
              <a:rPr lang="zh-CN" altLang="fr-FR" sz="2000" b="1" noProof="1">
                <a:latin typeface="Trebuchet MS" panose="020B0603020202020204" pitchFamily="34" charset="0"/>
                <a:ea typeface="宋体" panose="02010600030101010101" pitchFamily="2" charset="-122"/>
                <a:sym typeface="+mn-ea"/>
              </a:rPr>
              <a:t>杂志</a:t>
            </a:r>
          </a:p>
          <a:p>
            <a:pPr marL="492125" indent="-503555">
              <a:buFont typeface="Wingdings" panose="05000000000000000000" pitchFamily="2" charset="2"/>
              <a:buChar char="v"/>
              <a:defRPr/>
            </a:pPr>
            <a:endParaRPr lang="zh-CN" altLang="fr-FR" sz="1800" b="1" noProof="1">
              <a:solidFill>
                <a:schemeClr val="bg2"/>
              </a:solidFill>
              <a:latin typeface="Trebuchet MS" panose="020B0603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zh-CN" altLang="en-US" sz="1800" b="1" noProof="1">
              <a:solidFill>
                <a:schemeClr val="bg2"/>
              </a:solidFill>
              <a:latin typeface="Trebuchet MS" panose="020B0603020202020204" pitchFamily="34" charset="0"/>
              <a:ea typeface="宋体" panose="02010600030101010101" pitchFamily="2" charset="-122"/>
              <a:sym typeface="+mn-ea"/>
            </a:endParaRPr>
          </a:p>
          <a:p>
            <a:pPr marL="492125" indent="-503555">
              <a:spcAft>
                <a:spcPts val="140"/>
              </a:spcAft>
              <a:buFont typeface="Wingdings" panose="05000000000000000000" pitchFamily="2" charset="2"/>
              <a:buChar char="v"/>
              <a:defRPr/>
            </a:pPr>
            <a:endParaRPr lang="zh-CN" altLang="en-US" sz="1800" b="1" noProof="1">
              <a:solidFill>
                <a:srgbClr val="996666"/>
              </a:solidFill>
              <a:ea typeface="宋体" panose="02010600030101010101" pitchFamily="2" charset="-122"/>
              <a:sym typeface="+mn-ea"/>
            </a:endParaRPr>
          </a:p>
          <a:p>
            <a:pPr marL="492125" lvl="1" indent="-503555">
              <a:lnSpc>
                <a:spcPct val="90000"/>
              </a:lnSpc>
              <a:spcAft>
                <a:spcPts val="275"/>
              </a:spcAft>
              <a:buSzPct val="80000"/>
              <a:buFont typeface="Wingdings" panose="05000000000000000000" pitchFamily="2" charset="2"/>
              <a:buChar char="§"/>
              <a:defRPr/>
            </a:pPr>
            <a:endParaRPr lang="fr-FR" altLang="zh-CN" sz="1800" b="1" noProof="1">
              <a:solidFill>
                <a:srgbClr val="996666"/>
              </a:solidFill>
              <a:ea typeface="宋体" panose="02010600030101010101" pitchFamily="2" charset="-122"/>
              <a:sym typeface="+mn-ea"/>
            </a:endParaRPr>
          </a:p>
          <a:p>
            <a:pPr marL="492125" indent="-503555" algn="ctr">
              <a:defRPr/>
            </a:pPr>
            <a:endParaRPr lang="zh-CN" altLang="en-US" sz="1800" b="1" noProof="1">
              <a:solidFill>
                <a:srgbClr val="996666"/>
              </a:solidFill>
              <a:ea typeface="宋体" panose="02010600030101010101" pitchFamily="2" charset="-122"/>
              <a:sym typeface="+mn-ea"/>
            </a:endParaRPr>
          </a:p>
          <a:p>
            <a:pPr marL="492125" indent="-503555" algn="ctr">
              <a:defRPr/>
            </a:pPr>
            <a:endParaRPr lang="fr-FR" altLang="zh-CN" sz="1800" noProof="1">
              <a:solidFill>
                <a:srgbClr val="996666"/>
              </a:solidFill>
              <a:latin typeface="Trebuchet MS" panose="020B0603020202020204" pitchFamily="34" charset="0"/>
              <a:ea typeface="宋体" panose="02010600030101010101" pitchFamily="2" charset="-122"/>
              <a:sym typeface="+mn-ea"/>
            </a:endParaRPr>
          </a:p>
          <a:p>
            <a:pPr marL="492125" lvl="1" indent="-503555">
              <a:lnSpc>
                <a:spcPct val="90000"/>
              </a:lnSpc>
              <a:spcAft>
                <a:spcPts val="275"/>
              </a:spcAft>
              <a:buSzPct val="80000"/>
              <a:defRPr/>
            </a:pPr>
            <a:endParaRPr lang="fr-FR" altLang="zh-CN" sz="1800" noProof="1">
              <a:solidFill>
                <a:srgbClr val="996666"/>
              </a:solidFill>
              <a:latin typeface="Trebuchet MS" panose="020B0603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br>
              <a:rPr lang="en-US" altLang="zh-CN" sz="2400" i="1" dirty="0">
                <a:solidFill>
                  <a:schemeClr val="bg2"/>
                </a:solidFill>
                <a:ea typeface="宋体" panose="02010600030101010101" pitchFamily="2" charset="-122"/>
              </a:rPr>
            </a:br>
            <a:endParaRPr lang="fr-FR" altLang="zh-CN" sz="2400" dirty="0">
              <a:solidFill>
                <a:schemeClr val="bg2"/>
              </a:solidFill>
              <a:ea typeface="宋体" panose="02010600030101010101" pitchFamily="2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00088" y="787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br>
              <a:rPr lang="en-US" altLang="zh-CN" sz="2400" i="1">
                <a:solidFill>
                  <a:schemeClr val="bg2"/>
                </a:solidFill>
                <a:ea typeface="宋体" panose="02010600030101010101" pitchFamily="2" charset="-122"/>
              </a:rPr>
            </a:br>
            <a:endParaRPr lang="fr-FR" altLang="zh-CN" sz="2400" dirty="0">
              <a:solidFill>
                <a:schemeClr val="bg2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3890"/>
            <a:ext cx="8229600" cy="1143000"/>
          </a:xfrm>
        </p:spPr>
        <p:txBody>
          <a:bodyPr/>
          <a:lstStyle/>
          <a:p>
            <a:pPr algn="l"/>
            <a:r>
              <a:rPr lang="zh-CN" altLang="en-US" sz="2000" b="1">
                <a:cs typeface="宋体" panose="02010600030101010101" pitchFamily="2" charset="-122"/>
                <a:sym typeface="+mn-ea"/>
              </a:rPr>
              <a:t>●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宋体" panose="02010600030101010101" pitchFamily="2" charset="-122"/>
                <a:cs typeface="+mn-cs"/>
              </a:rPr>
              <a:t>学术</a:t>
            </a:r>
            <a:r>
              <a:rPr lang="zh-CN" altLang="en-US" sz="2000" b="1"/>
              <a:t>期刊（Revues）</a:t>
            </a:r>
            <a:br>
              <a:rPr lang="zh-CN" altLang="en-US" sz="2000" b="1"/>
            </a:br>
            <a:br>
              <a:rPr lang="zh-CN" altLang="en-US" sz="2000" b="1"/>
            </a:br>
            <a:r>
              <a:rPr lang="zh-CN" altLang="en-US" sz="2000" b="1"/>
              <a:t>收录了500多种来自法国、比利时、瑞士和加拿大的高品质学术期刊，文章超过20万篇，并且收录的期刊和文章数量不断增加。所有期刊均与纸本刊同步无滞后。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B6A198-23A8-453A-952F-8B226C9B1AA2}" type="slidenum">
              <a:rPr lang="zh-CN" altLang="en-US"/>
              <a:t>6</a:t>
            </a:fld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40" y="2226310"/>
            <a:ext cx="8306435" cy="429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56590"/>
            <a:ext cx="8229600" cy="1143000"/>
          </a:xfrm>
        </p:spPr>
        <p:txBody>
          <a:bodyPr/>
          <a:lstStyle/>
          <a:p>
            <a:pPr algn="l"/>
            <a:r>
              <a:rPr lang="zh-CN" altLang="en-US" sz="2000" b="1">
                <a:cs typeface="宋体" panose="02010600030101010101" pitchFamily="2" charset="-122"/>
              </a:rPr>
              <a:t>●</a:t>
            </a:r>
            <a:r>
              <a:rPr lang="zh-CN" altLang="en-US" sz="2000" b="1"/>
              <a:t>电子书（Ouvrages 原名：会议录与学术文献集）</a:t>
            </a:r>
            <a:br>
              <a:rPr lang="zh-CN" altLang="en-US" sz="2000" b="1"/>
            </a:br>
            <a:br>
              <a:rPr lang="zh-CN" altLang="en-US" sz="2000" b="1"/>
            </a:br>
            <a:r>
              <a:rPr lang="zh-CN" altLang="en-US" sz="2000" b="1"/>
              <a:t>自2011年起，收录会议录与学术文献，由于其电子书数量不断增加，因此更名为电子书子数据库，目前共收录电子书10000多种。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/>
              <a:t>2020/10/12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B6A198-23A8-453A-952F-8B226C9B1AA2}" type="slidenum">
              <a:rPr lang="zh-CN" altLang="en-US"/>
              <a:t>7</a:t>
            </a:fld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835" y="1950720"/>
            <a:ext cx="8011795" cy="455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B6A198-23A8-453A-952F-8B226C9B1AA2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88645"/>
            <a:ext cx="8229600" cy="181483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eaLnBrk="1" hangingPunct="1">
              <a:lnSpc>
                <a:spcPct val="90000"/>
              </a:lnSpc>
              <a:spcAft>
                <a:spcPts val="14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000" b="1">
                <a:solidFill>
                  <a:schemeClr val="accent4"/>
                </a:solidFill>
                <a:effectLst/>
                <a:uFillTx/>
                <a:cs typeface="宋体" panose="02010600030101010101" pitchFamily="2" charset="-122"/>
                <a:sym typeface="+mn-ea"/>
              </a:rPr>
              <a:t>●</a:t>
            </a:r>
            <a:r>
              <a:rPr lang="zh-CN" altLang="en-US" sz="2000" b="1" dirty="0">
                <a:solidFill>
                  <a:schemeClr val="accent4"/>
                </a:solidFill>
                <a:effectLst/>
                <a:uFillTx/>
                <a:ea typeface="宋体" panose="02010600030101010101" pitchFamily="2" charset="-122"/>
              </a:rPr>
              <a:t>袖珍参考工具书 （</a:t>
            </a:r>
            <a:r>
              <a:rPr lang="en-US" altLang="zh-CN" sz="2000" b="1" dirty="0">
                <a:solidFill>
                  <a:schemeClr val="accent4"/>
                </a:solidFill>
                <a:effectLst/>
                <a:uFillTx/>
                <a:ea typeface="宋体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effectLst/>
                <a:uFillTx/>
                <a:ea typeface="宋体" panose="02010600030101010101" pitchFamily="2" charset="-122"/>
              </a:rPr>
              <a:t>Que</a:t>
            </a:r>
            <a:r>
              <a:rPr lang="en-US" altLang="zh-CN" sz="2000" b="1" dirty="0">
                <a:solidFill>
                  <a:schemeClr val="accent4"/>
                </a:solidFill>
                <a:effectLst/>
                <a:uFillTx/>
                <a:ea typeface="宋体" panose="02010600030101010101" pitchFamily="2" charset="-122"/>
              </a:rPr>
              <a:t> sais-je ? / </a:t>
            </a:r>
            <a:r>
              <a:rPr lang="en-US" altLang="zh-CN" sz="2000" b="1" dirty="0" err="1">
                <a:solidFill>
                  <a:schemeClr val="accent4"/>
                </a:solidFill>
                <a:effectLst/>
                <a:uFillTx/>
                <a:ea typeface="宋体" panose="02010600030101010101" pitchFamily="2" charset="-122"/>
              </a:rPr>
              <a:t>Repères</a:t>
            </a:r>
            <a:r>
              <a:rPr lang="zh-CN" altLang="en-US" sz="2000" b="1" dirty="0">
                <a:solidFill>
                  <a:schemeClr val="accent4"/>
                </a:solidFill>
                <a:effectLst/>
                <a:uFillTx/>
                <a:ea typeface="宋体" panose="02010600030101010101" pitchFamily="2" charset="-122"/>
              </a:rPr>
              <a:t>）</a:t>
            </a:r>
          </a:p>
          <a:p>
            <a:pPr marL="0" indent="0" eaLnBrk="1" hangingPunct="1">
              <a:lnSpc>
                <a:spcPct val="90000"/>
              </a:lnSpc>
              <a:spcAft>
                <a:spcPts val="140"/>
              </a:spcAft>
              <a:buNone/>
              <a:defRPr/>
            </a:pPr>
            <a:r>
              <a:rPr lang="zh-CN" altLang="en-US" sz="1800" b="1" dirty="0">
                <a:solidFill>
                  <a:schemeClr val="accent4"/>
                </a:solidFill>
                <a:ea typeface="宋体" panose="02010600030101010101" pitchFamily="2" charset="-122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Aft>
                <a:spcPts val="140"/>
              </a:spcAft>
              <a:buNone/>
              <a:defRPr/>
            </a:pPr>
            <a:r>
              <a:rPr lang="zh-CN" altLang="en-US" sz="2000" b="1" dirty="0">
                <a:solidFill>
                  <a:schemeClr val="accent4"/>
                </a:solidFill>
                <a:effectLst/>
                <a:latin typeface="+mn-ea"/>
              </a:rPr>
              <a:t>收录</a:t>
            </a:r>
            <a:r>
              <a:rPr lang="en-US" altLang="zh-CN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Presses </a:t>
            </a:r>
            <a:r>
              <a:rPr lang="en-US" altLang="zh-CN" sz="20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Universitaires</a:t>
            </a:r>
            <a:r>
              <a:rPr lang="en-US" altLang="zh-CN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 de France</a:t>
            </a:r>
            <a:r>
              <a:rPr lang="zh-CN" altLang="en-US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PUF</a:t>
            </a:r>
            <a:r>
              <a:rPr lang="zh-CN" altLang="en-US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）</a:t>
            </a:r>
            <a:r>
              <a:rPr lang="zh-CN" altLang="en-US" sz="2000" b="1" dirty="0">
                <a:solidFill>
                  <a:schemeClr val="accent4"/>
                </a:solidFill>
                <a:effectLst/>
                <a:latin typeface="+mn-ea"/>
              </a:rPr>
              <a:t>的</a:t>
            </a:r>
            <a:r>
              <a:rPr lang="en-US" altLang="zh-CN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《Que </a:t>
            </a:r>
            <a:r>
              <a:rPr lang="en-US" altLang="zh-CN" sz="20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sais</a:t>
            </a:r>
            <a:r>
              <a:rPr lang="en-US" altLang="zh-CN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-je?》</a:t>
            </a:r>
            <a:r>
              <a:rPr lang="zh-CN" altLang="en-US" sz="2000" b="1" dirty="0">
                <a:solidFill>
                  <a:schemeClr val="accent4"/>
                </a:solidFill>
                <a:effectLst/>
                <a:latin typeface="+mn-ea"/>
              </a:rPr>
              <a:t>（法国大学通识教育系列丛书）和</a:t>
            </a:r>
            <a:r>
              <a:rPr lang="en-US" altLang="zh-CN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La </a:t>
            </a:r>
            <a:r>
              <a:rPr lang="es-CO" altLang="zh-CN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Déc</a:t>
            </a:r>
            <a:r>
              <a:rPr lang="en-US" altLang="zh-CN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ouverte</a:t>
            </a:r>
            <a:r>
              <a:rPr lang="en-US" altLang="zh-CN" sz="2000" b="1" dirty="0">
                <a:solidFill>
                  <a:schemeClr val="accent4"/>
                </a:solidFill>
                <a:effectLst/>
                <a:latin typeface="+mn-ea"/>
              </a:rPr>
              <a:t> </a:t>
            </a:r>
            <a:r>
              <a:rPr lang="zh-CN" altLang="en-US" sz="2000" b="1" dirty="0">
                <a:solidFill>
                  <a:schemeClr val="accent4"/>
                </a:solidFill>
                <a:effectLst/>
                <a:latin typeface="+mn-ea"/>
              </a:rPr>
              <a:t>的</a:t>
            </a:r>
            <a:r>
              <a:rPr lang="en-US" altLang="zh-CN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《 </a:t>
            </a:r>
            <a:r>
              <a:rPr lang="en-US" altLang="zh-CN" sz="20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Repères</a:t>
            </a:r>
            <a:r>
              <a:rPr lang="en-US" altLang="zh-CN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 》</a:t>
            </a:r>
            <a:r>
              <a:rPr lang="zh-CN" altLang="en-US" sz="2000" b="1" dirty="0">
                <a:solidFill>
                  <a:schemeClr val="accent4"/>
                </a:solidFill>
                <a:effectLst/>
                <a:latin typeface="+mn-ea"/>
              </a:rPr>
              <a:t>两个系列</a:t>
            </a:r>
            <a:r>
              <a:rPr lang="en-US" altLang="zh-CN" sz="2000" b="1" dirty="0">
                <a:solidFill>
                  <a:schemeClr val="accent4"/>
                </a:solidFill>
                <a:effectLst/>
                <a:latin typeface="+mn-ea"/>
              </a:rPr>
              <a:t>1500</a:t>
            </a:r>
            <a:r>
              <a:rPr lang="zh-CN" altLang="en-US" sz="2000" b="1" dirty="0">
                <a:solidFill>
                  <a:schemeClr val="accent4"/>
                </a:solidFill>
                <a:effectLst/>
                <a:latin typeface="+mn-ea"/>
              </a:rPr>
              <a:t>多种袖珍参考工具书。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16455"/>
            <a:ext cx="7929880" cy="435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B6A198-23A8-453A-952F-8B226C9B1AA2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229600" cy="1578610"/>
          </a:xfrm>
        </p:spPr>
        <p:txBody>
          <a:bodyPr/>
          <a:lstStyle/>
          <a:p>
            <a:pPr marL="0" indent="0" algn="l" eaLnBrk="1" hangingPunct="1">
              <a:spcAft>
                <a:spcPts val="14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      </a:t>
            </a:r>
            <a:r>
              <a:rPr lang="zh-CN" altLang="en-US" sz="2000" b="1">
                <a:cs typeface="宋体" panose="02010600030101010101" pitchFamily="2" charset="-122"/>
                <a:sym typeface="+mn-ea"/>
              </a:rPr>
              <a:t>●</a:t>
            </a:r>
            <a:r>
              <a:rPr lang="zh-CN" alt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杂志 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（</a:t>
            </a:r>
            <a:r>
              <a:rPr lang="fr-FR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MAGAZINES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）</a:t>
            </a:r>
            <a:b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</a:b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  <a:p>
            <a:pPr marL="492125" indent="-503555" algn="l" eaLnBrk="1" hangingPunct="1">
              <a:spcAft>
                <a:spcPts val="140"/>
              </a:spcAft>
              <a:buFont typeface="Wingdings" panose="05000000000000000000" pitchFamily="2" charset="2"/>
              <a:buNone/>
              <a:defRPr/>
            </a:pPr>
            <a:r>
              <a:rPr lang="fr-FR" altLang="zh-CN" sz="2000" b="1" dirty="0">
                <a:solidFill>
                  <a:schemeClr val="tx1"/>
                </a:solidFill>
                <a:ea typeface="宋体" panose="02010600030101010101" pitchFamily="2" charset="-122"/>
              </a:rPr>
              <a:t>       </a:t>
            </a:r>
            <a:r>
              <a:rPr lang="zh-CN" altLang="fr-FR" sz="2000" b="1" dirty="0">
                <a:solidFill>
                  <a:schemeClr val="tx1"/>
                </a:solidFill>
                <a:latin typeface="+mn-ea"/>
                <a:ea typeface="+mn-ea"/>
              </a:rPr>
              <a:t>提供</a:t>
            </a:r>
            <a:r>
              <a:rPr lang="fr-FR" altLang="zh-CN" sz="2000" b="1" dirty="0">
                <a:solidFill>
                  <a:schemeClr val="tx1"/>
                </a:solidFill>
                <a:latin typeface="+mn-ea"/>
                <a:ea typeface="+mn-ea"/>
              </a:rPr>
              <a:t>9</a:t>
            </a:r>
            <a:r>
              <a:rPr lang="zh-CN" altLang="fr-FR" sz="2000" b="1" dirty="0">
                <a:solidFill>
                  <a:schemeClr val="tx1"/>
                </a:solidFill>
                <a:latin typeface="+mn-ea"/>
                <a:ea typeface="+mn-ea"/>
              </a:rPr>
              <a:t>种人文科学领域的杂志，非常适合学生尤其是本科生使用，并同样适用于研究社会科学与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人文科学</a:t>
            </a:r>
            <a:r>
              <a:rPr lang="zh-CN" altLang="fr-FR" sz="2000" b="1" dirty="0">
                <a:solidFill>
                  <a:schemeClr val="tx1"/>
                </a:solidFill>
                <a:latin typeface="+mn-ea"/>
                <a:ea typeface="+mn-ea"/>
              </a:rPr>
              <a:t>的教师与研究人员。</a:t>
            </a:r>
          </a:p>
          <a:p>
            <a:pPr marL="492125" indent="-503555" eaLnBrk="1" hangingPunct="1">
              <a:spcAft>
                <a:spcPts val="140"/>
              </a:spcAft>
              <a:buFont typeface="Wingdings" panose="05000000000000000000" pitchFamily="2" charset="2"/>
              <a:buChar char="v"/>
              <a:defRPr/>
            </a:pPr>
            <a:endParaRPr lang="zh-CN" altLang="fr-FR" sz="1800" b="1" dirty="0">
              <a:latin typeface="+mn-ea"/>
              <a:ea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7" y="1828842"/>
            <a:ext cx="3695856" cy="4549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38" y="1880888"/>
            <a:ext cx="3551021" cy="4549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A000120150303A05PWBG</Template>
  <TotalTime>170</TotalTime>
  <Words>583</Words>
  <Application>Microsoft Office PowerPoint</Application>
  <PresentationFormat>全屏显示(4:3)</PresentationFormat>
  <Paragraphs>142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Gill Sans</vt:lpstr>
      <vt:lpstr>华文仿宋</vt:lpstr>
      <vt:lpstr>华文楷体</vt:lpstr>
      <vt:lpstr>宋体</vt:lpstr>
      <vt:lpstr>微软雅黑</vt:lpstr>
      <vt:lpstr>Arial</vt:lpstr>
      <vt:lpstr>Times New Roman</vt:lpstr>
      <vt:lpstr>Trebuchet MS</vt:lpstr>
      <vt:lpstr>Wingdings</vt:lpstr>
      <vt:lpstr>1_默认设计模板</vt:lpstr>
      <vt:lpstr>默认设计模板</vt:lpstr>
      <vt:lpstr>PowerPoint 演示文稿</vt:lpstr>
      <vt:lpstr>PowerPoint 演示文稿</vt:lpstr>
      <vt:lpstr>PowerPoint 演示文稿</vt:lpstr>
      <vt:lpstr> </vt:lpstr>
      <vt:lpstr> </vt:lpstr>
      <vt:lpstr>●学术期刊（Revues）  收录了500多种来自法国、比利时、瑞士和加拿大的高品质学术期刊，文章超过20万篇，并且收录的期刊和文章数量不断增加。所有期刊均与纸本刊同步无滞后。</vt:lpstr>
      <vt:lpstr>●电子书（Ouvrages 原名：会议录与学术文献集）  自2011年起，收录会议录与学术文献，由于其电子书数量不断增加，因此更名为电子书子数据库，目前共收录电子书10000多种。</vt:lpstr>
      <vt:lpstr>PowerPoint 演示文稿</vt:lpstr>
      <vt:lpstr>      ●杂志 （MAGAZINES）         提供9种人文科学领域的杂志，非常适合学生尤其是本科生使用，并同样适用于研究社会科学与人文科学的教师与研究人员。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创建个人账号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415</cp:revision>
  <dcterms:created xsi:type="dcterms:W3CDTF">2015-11-03T06:54:00Z</dcterms:created>
  <dcterms:modified xsi:type="dcterms:W3CDTF">2020-10-12T05:48:14Z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2052-10.1.0.6135</vt:lpwstr>
  </property>
</Properties>
</file>